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4"/>
  </p:notesMasterIdLst>
  <p:sldIdLst>
    <p:sldId id="358" r:id="rId4"/>
    <p:sldId id="359" r:id="rId5"/>
    <p:sldId id="347" r:id="rId6"/>
    <p:sldId id="355" r:id="rId7"/>
    <p:sldId id="365" r:id="rId8"/>
    <p:sldId id="366" r:id="rId9"/>
    <p:sldId id="327" r:id="rId10"/>
    <p:sldId id="361" r:id="rId11"/>
    <p:sldId id="323" r:id="rId12"/>
    <p:sldId id="325" r:id="rId13"/>
    <p:sldId id="370" r:id="rId14"/>
    <p:sldId id="371" r:id="rId15"/>
    <p:sldId id="372" r:id="rId16"/>
    <p:sldId id="373" r:id="rId17"/>
    <p:sldId id="362" r:id="rId18"/>
    <p:sldId id="364" r:id="rId19"/>
    <p:sldId id="374" r:id="rId20"/>
    <p:sldId id="375" r:id="rId21"/>
    <p:sldId id="376" r:id="rId22"/>
    <p:sldId id="3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81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2175B-71CB-4DFF-A77F-692BAF8ECEF8}" v="2929" dt="2025-02-07T02:19:02.429"/>
    <p1510:client id="{9B242E4B-2DB4-D64D-BC72-B086EFA34400}" v="4224" dt="2025-02-07T02:43:23.643"/>
    <p1510:client id="{CFA69594-0BEF-4FAE-9997-DC3C3DBC1989}" v="27" dt="2025-02-07T02:11:54.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02" d="100"/>
          <a:sy n="102" d="100"/>
        </p:scale>
        <p:origin x="952" y="168"/>
      </p:cViewPr>
      <p:guideLst>
        <p:guide orient="horz" pos="218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a:t>
            </a:r>
          </a:p>
        </p:txBody>
      </p:sp>
      <p:sp>
        <p:nvSpPr>
          <p:cNvPr id="4" name="Slide Number Placeholder 3"/>
          <p:cNvSpPr>
            <a:spLocks noGrp="1"/>
          </p:cNvSpPr>
          <p:nvPr>
            <p:ph type="sldNum" sz="quarter" idx="5"/>
          </p:nvPr>
        </p:nvSpPr>
        <p:spPr/>
        <p:txBody>
          <a:bodyPr/>
          <a:lstStyle/>
          <a:p>
            <a:fld id="{652F1279-6CE4-4169-83D3-4483097B6907}" type="slidenum">
              <a:rPr lang="en-US" smtClean="0"/>
              <a:t>1</a:t>
            </a:fld>
            <a:endParaRPr lang="en-US"/>
          </a:p>
        </p:txBody>
      </p:sp>
    </p:spTree>
    <p:extLst>
      <p:ext uri="{BB962C8B-B14F-4D97-AF65-F5344CB8AC3E}">
        <p14:creationId xmlns:p14="http://schemas.microsoft.com/office/powerpoint/2010/main" val="194370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 – I am settler from Treaty 9 Territory… I welcome you to the unceded territory of the Musqueam Nation.</a:t>
            </a:r>
          </a:p>
        </p:txBody>
      </p:sp>
      <p:sp>
        <p:nvSpPr>
          <p:cNvPr id="4" name="Slide Number Placeholder 3"/>
          <p:cNvSpPr>
            <a:spLocks noGrp="1"/>
          </p:cNvSpPr>
          <p:nvPr>
            <p:ph type="sldNum" sz="quarter" idx="5"/>
          </p:nvPr>
        </p:nvSpPr>
        <p:spPr/>
        <p:txBody>
          <a:bodyPr/>
          <a:lstStyle/>
          <a:p>
            <a:fld id="{652F1279-6CE4-4169-83D3-4483097B6907}" type="slidenum">
              <a:rPr lang="en-US" smtClean="0"/>
              <a:t>2</a:t>
            </a:fld>
            <a:endParaRPr lang="en-US"/>
          </a:p>
        </p:txBody>
      </p:sp>
    </p:spTree>
    <p:extLst>
      <p:ext uri="{BB962C8B-B14F-4D97-AF65-F5344CB8AC3E}">
        <p14:creationId xmlns:p14="http://schemas.microsoft.com/office/powerpoint/2010/main" val="287508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a:t>
            </a:r>
          </a:p>
        </p:txBody>
      </p:sp>
      <p:sp>
        <p:nvSpPr>
          <p:cNvPr id="4" name="Slide Number Placeholder 3"/>
          <p:cNvSpPr>
            <a:spLocks noGrp="1"/>
          </p:cNvSpPr>
          <p:nvPr>
            <p:ph type="sldNum" sz="quarter" idx="5"/>
          </p:nvPr>
        </p:nvSpPr>
        <p:spPr/>
        <p:txBody>
          <a:bodyPr/>
          <a:lstStyle/>
          <a:p>
            <a:fld id="{652F1279-6CE4-4169-83D3-4483097B6907}" type="slidenum">
              <a:rPr lang="en-US" smtClean="0"/>
              <a:t>3</a:t>
            </a:fld>
            <a:endParaRPr lang="en-US"/>
          </a:p>
        </p:txBody>
      </p:sp>
    </p:spTree>
    <p:extLst>
      <p:ext uri="{BB962C8B-B14F-4D97-AF65-F5344CB8AC3E}">
        <p14:creationId xmlns:p14="http://schemas.microsoft.com/office/powerpoint/2010/main" val="90577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a:t>
            </a:r>
          </a:p>
        </p:txBody>
      </p:sp>
      <p:sp>
        <p:nvSpPr>
          <p:cNvPr id="4" name="Slide Number Placeholder 3"/>
          <p:cNvSpPr>
            <a:spLocks noGrp="1"/>
          </p:cNvSpPr>
          <p:nvPr>
            <p:ph type="sldNum" sz="quarter" idx="5"/>
          </p:nvPr>
        </p:nvSpPr>
        <p:spPr/>
        <p:txBody>
          <a:bodyPr/>
          <a:lstStyle/>
          <a:p>
            <a:fld id="{652F1279-6CE4-4169-83D3-4483097B6907}" type="slidenum">
              <a:rPr lang="en-US" smtClean="0"/>
              <a:t>4</a:t>
            </a:fld>
            <a:endParaRPr lang="en-US"/>
          </a:p>
        </p:txBody>
      </p:sp>
    </p:spTree>
    <p:extLst>
      <p:ext uri="{BB962C8B-B14F-4D97-AF65-F5344CB8AC3E}">
        <p14:creationId xmlns:p14="http://schemas.microsoft.com/office/powerpoint/2010/main" val="65503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a:t>
            </a:r>
          </a:p>
        </p:txBody>
      </p:sp>
      <p:sp>
        <p:nvSpPr>
          <p:cNvPr id="4" name="Slide Number Placeholder 3"/>
          <p:cNvSpPr>
            <a:spLocks noGrp="1"/>
          </p:cNvSpPr>
          <p:nvPr>
            <p:ph type="sldNum" sz="quarter" idx="5"/>
          </p:nvPr>
        </p:nvSpPr>
        <p:spPr/>
        <p:txBody>
          <a:bodyPr/>
          <a:lstStyle/>
          <a:p>
            <a:fld id="{652F1279-6CE4-4169-83D3-4483097B6907}" type="slidenum">
              <a:rPr lang="en-US" smtClean="0"/>
              <a:t>5</a:t>
            </a:fld>
            <a:endParaRPr lang="en-US"/>
          </a:p>
        </p:txBody>
      </p:sp>
    </p:spTree>
    <p:extLst>
      <p:ext uri="{BB962C8B-B14F-4D97-AF65-F5344CB8AC3E}">
        <p14:creationId xmlns:p14="http://schemas.microsoft.com/office/powerpoint/2010/main" val="25155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Kody</a:t>
            </a:r>
          </a:p>
        </p:txBody>
      </p:sp>
      <p:sp>
        <p:nvSpPr>
          <p:cNvPr id="4" name="Slide Number Placeholder 3"/>
          <p:cNvSpPr>
            <a:spLocks noGrp="1"/>
          </p:cNvSpPr>
          <p:nvPr>
            <p:ph type="sldNum" sz="quarter" idx="5"/>
          </p:nvPr>
        </p:nvSpPr>
        <p:spPr/>
        <p:txBody>
          <a:bodyPr/>
          <a:lstStyle/>
          <a:p>
            <a:fld id="{652F1279-6CE4-4169-83D3-4483097B6907}" type="slidenum">
              <a:rPr lang="en-US" smtClean="0"/>
              <a:t>6</a:t>
            </a:fld>
            <a:endParaRPr lang="en-US"/>
          </a:p>
        </p:txBody>
      </p:sp>
    </p:spTree>
    <p:extLst>
      <p:ext uri="{BB962C8B-B14F-4D97-AF65-F5344CB8AC3E}">
        <p14:creationId xmlns:p14="http://schemas.microsoft.com/office/powerpoint/2010/main" val="149787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a:t>
            </a:r>
          </a:p>
        </p:txBody>
      </p:sp>
      <p:sp>
        <p:nvSpPr>
          <p:cNvPr id="4" name="Slide Number Placeholder 3"/>
          <p:cNvSpPr>
            <a:spLocks noGrp="1"/>
          </p:cNvSpPr>
          <p:nvPr>
            <p:ph type="sldNum" sz="quarter" idx="5"/>
          </p:nvPr>
        </p:nvSpPr>
        <p:spPr/>
        <p:txBody>
          <a:bodyPr/>
          <a:lstStyle/>
          <a:p>
            <a:fld id="{652F1279-6CE4-4169-83D3-4483097B6907}" type="slidenum">
              <a:rPr lang="en-US" smtClean="0"/>
              <a:t>7</a:t>
            </a:fld>
            <a:endParaRPr lang="en-US"/>
          </a:p>
        </p:txBody>
      </p:sp>
    </p:spTree>
    <p:extLst>
      <p:ext uri="{BB962C8B-B14F-4D97-AF65-F5344CB8AC3E}">
        <p14:creationId xmlns:p14="http://schemas.microsoft.com/office/powerpoint/2010/main" val="213221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 section</a:t>
            </a:r>
          </a:p>
        </p:txBody>
      </p:sp>
      <p:sp>
        <p:nvSpPr>
          <p:cNvPr id="4" name="Slide Number Placeholder 3"/>
          <p:cNvSpPr>
            <a:spLocks noGrp="1"/>
          </p:cNvSpPr>
          <p:nvPr>
            <p:ph type="sldNum" sz="quarter" idx="5"/>
          </p:nvPr>
        </p:nvSpPr>
        <p:spPr/>
        <p:txBody>
          <a:bodyPr/>
          <a:lstStyle/>
          <a:p>
            <a:fld id="{652F1279-6CE4-4169-83D3-4483097B6907}" type="slidenum">
              <a:rPr lang="en-US" smtClean="0"/>
              <a:t>8</a:t>
            </a:fld>
            <a:endParaRPr lang="en-US"/>
          </a:p>
        </p:txBody>
      </p:sp>
    </p:spTree>
    <p:extLst>
      <p:ext uri="{BB962C8B-B14F-4D97-AF65-F5344CB8AC3E}">
        <p14:creationId xmlns:p14="http://schemas.microsoft.com/office/powerpoint/2010/main" val="1806002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Kody</a:t>
            </a:r>
          </a:p>
        </p:txBody>
      </p:sp>
      <p:sp>
        <p:nvSpPr>
          <p:cNvPr id="4" name="Slide Number Placeholder 3"/>
          <p:cNvSpPr>
            <a:spLocks noGrp="1"/>
          </p:cNvSpPr>
          <p:nvPr>
            <p:ph type="sldNum" sz="quarter" idx="5"/>
          </p:nvPr>
        </p:nvSpPr>
        <p:spPr/>
        <p:txBody>
          <a:bodyPr/>
          <a:lstStyle/>
          <a:p>
            <a:fld id="{652F1279-6CE4-4169-83D3-4483097B6907}" type="slidenum">
              <a:rPr lang="en-US" smtClean="0"/>
              <a:t>15</a:t>
            </a:fld>
            <a:endParaRPr lang="en-US"/>
          </a:p>
        </p:txBody>
      </p:sp>
    </p:spTree>
    <p:extLst>
      <p:ext uri="{BB962C8B-B14F-4D97-AF65-F5344CB8AC3E}">
        <p14:creationId xmlns:p14="http://schemas.microsoft.com/office/powerpoint/2010/main" val="3017468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5D3193-6C63-4653-A117-06D3E50573FB}"/>
              </a:ext>
            </a:extLst>
          </p:cNvPr>
          <p:cNvSpPr/>
          <p:nvPr userDrawn="1"/>
        </p:nvSpPr>
        <p:spPr>
          <a:xfrm>
            <a:off x="826852" y="0"/>
            <a:ext cx="4562272" cy="4173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id="{C7413935-246E-41D7-B0BF-6C7AF3034127}"/>
              </a:ext>
            </a:extLst>
          </p:cNvPr>
          <p:cNvSpPr>
            <a:spLocks noGrp="1"/>
          </p:cNvSpPr>
          <p:nvPr>
            <p:ph type="pic" sz="quarter" idx="11" hasCustomPrompt="1"/>
          </p:nvPr>
        </p:nvSpPr>
        <p:spPr>
          <a:xfrm>
            <a:off x="2490281" y="3287949"/>
            <a:ext cx="8874868" cy="292235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a:t>Place Your Picture Here And Send To Back</a:t>
            </a:r>
            <a:endParaRPr lang="ko-KR" altLang="en-US"/>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33">
            <a:extLst>
              <a:ext uri="{FF2B5EF4-FFF2-40B4-BE49-F238E27FC236}">
                <a16:creationId xmlns:a16="http://schemas.microsoft.com/office/drawing/2014/main" id="{8C9C815E-15D4-48E1-8EBE-7E07C11F17D3}"/>
              </a:ext>
            </a:extLst>
          </p:cNvPr>
          <p:cNvSpPr>
            <a:spLocks noGrp="1"/>
          </p:cNvSpPr>
          <p:nvPr>
            <p:ph type="pic" sz="quarter" idx="10" hasCustomPrompt="1"/>
          </p:nvPr>
        </p:nvSpPr>
        <p:spPr>
          <a:xfrm>
            <a:off x="5847486" y="342900"/>
            <a:ext cx="5926499" cy="6172200"/>
          </a:xfrm>
          <a:custGeom>
            <a:avLst/>
            <a:gdLst>
              <a:gd name="connsiteX0" fmla="*/ 1240972 w 5926499"/>
              <a:gd name="connsiteY0" fmla="*/ 0 h 6172200"/>
              <a:gd name="connsiteX1" fmla="*/ 5926499 w 5926499"/>
              <a:gd name="connsiteY1" fmla="*/ 0 h 6172200"/>
              <a:gd name="connsiteX2" fmla="*/ 5926499 w 5926499"/>
              <a:gd name="connsiteY2" fmla="*/ 6172200 h 6172200"/>
              <a:gd name="connsiteX3" fmla="*/ 1240972 w 5926499"/>
              <a:gd name="connsiteY3" fmla="*/ 6172200 h 6172200"/>
              <a:gd name="connsiteX4" fmla="*/ 1240972 w 5926499"/>
              <a:gd name="connsiteY4" fmla="*/ 6015988 h 6172200"/>
              <a:gd name="connsiteX5" fmla="*/ 92399 w 5926499"/>
              <a:gd name="connsiteY5" fmla="*/ 6015988 h 6172200"/>
              <a:gd name="connsiteX6" fmla="*/ 92399 w 5926499"/>
              <a:gd name="connsiteY6" fmla="*/ 5938701 h 6172200"/>
              <a:gd name="connsiteX7" fmla="*/ 1240972 w 5926499"/>
              <a:gd name="connsiteY7" fmla="*/ 5938701 h 6172200"/>
              <a:gd name="connsiteX8" fmla="*/ 1240972 w 5926499"/>
              <a:gd name="connsiteY8" fmla="*/ 5859778 h 6172200"/>
              <a:gd name="connsiteX9" fmla="*/ 497028 w 5926499"/>
              <a:gd name="connsiteY9" fmla="*/ 5859778 h 6172200"/>
              <a:gd name="connsiteX10" fmla="*/ 497028 w 5926499"/>
              <a:gd name="connsiteY10" fmla="*/ 5668190 h 6172200"/>
              <a:gd name="connsiteX11" fmla="*/ 1240972 w 5926499"/>
              <a:gd name="connsiteY11" fmla="*/ 5668190 h 6172200"/>
              <a:gd name="connsiteX12" fmla="*/ 1240972 w 5926499"/>
              <a:gd name="connsiteY12" fmla="*/ 5589267 h 6172200"/>
              <a:gd name="connsiteX13" fmla="*/ 2775704 w 5926499"/>
              <a:gd name="connsiteY13" fmla="*/ 5589267 h 6172200"/>
              <a:gd name="connsiteX14" fmla="*/ 2775704 w 5926499"/>
              <a:gd name="connsiteY14" fmla="*/ 5511980 h 6172200"/>
              <a:gd name="connsiteX15" fmla="*/ 1240972 w 5926499"/>
              <a:gd name="connsiteY15" fmla="*/ 5511980 h 6172200"/>
              <a:gd name="connsiteX16" fmla="*/ 1240972 w 5926499"/>
              <a:gd name="connsiteY16" fmla="*/ 5222694 h 6172200"/>
              <a:gd name="connsiteX17" fmla="*/ 2993421 w 5926499"/>
              <a:gd name="connsiteY17" fmla="*/ 5222694 h 6172200"/>
              <a:gd name="connsiteX18" fmla="*/ 2993421 w 5926499"/>
              <a:gd name="connsiteY18" fmla="*/ 5031107 h 6172200"/>
              <a:gd name="connsiteX19" fmla="*/ 1240972 w 5926499"/>
              <a:gd name="connsiteY19" fmla="*/ 5031107 h 6172200"/>
              <a:gd name="connsiteX20" fmla="*/ 1240972 w 5926499"/>
              <a:gd name="connsiteY20" fmla="*/ 4922382 h 6172200"/>
              <a:gd name="connsiteX21" fmla="*/ 225578 w 5926499"/>
              <a:gd name="connsiteY21" fmla="*/ 4922382 h 6172200"/>
              <a:gd name="connsiteX22" fmla="*/ 225578 w 5926499"/>
              <a:gd name="connsiteY22" fmla="*/ 4845095 h 6172200"/>
              <a:gd name="connsiteX23" fmla="*/ 1240972 w 5926499"/>
              <a:gd name="connsiteY23" fmla="*/ 4845095 h 6172200"/>
              <a:gd name="connsiteX24" fmla="*/ 1240972 w 5926499"/>
              <a:gd name="connsiteY24" fmla="*/ 4721133 h 6172200"/>
              <a:gd name="connsiteX25" fmla="*/ 2181818 w 5926499"/>
              <a:gd name="connsiteY25" fmla="*/ 4721133 h 6172200"/>
              <a:gd name="connsiteX26" fmla="*/ 2181818 w 5926499"/>
              <a:gd name="connsiteY26" fmla="*/ 4655818 h 6172200"/>
              <a:gd name="connsiteX27" fmla="*/ 1240972 w 5926499"/>
              <a:gd name="connsiteY27" fmla="*/ 4655818 h 6172200"/>
              <a:gd name="connsiteX28" fmla="*/ 1240972 w 5926499"/>
              <a:gd name="connsiteY28" fmla="*/ 4516481 h 6172200"/>
              <a:gd name="connsiteX29" fmla="*/ 497028 w 5926499"/>
              <a:gd name="connsiteY29" fmla="*/ 4516481 h 6172200"/>
              <a:gd name="connsiteX30" fmla="*/ 497028 w 5926499"/>
              <a:gd name="connsiteY30" fmla="*/ 4439194 h 6172200"/>
              <a:gd name="connsiteX31" fmla="*/ 1240972 w 5926499"/>
              <a:gd name="connsiteY31" fmla="*/ 4439194 h 6172200"/>
              <a:gd name="connsiteX32" fmla="*/ 1240972 w 5926499"/>
              <a:gd name="connsiteY32" fmla="*/ 4321628 h 6172200"/>
              <a:gd name="connsiteX33" fmla="*/ 2347278 w 5926499"/>
              <a:gd name="connsiteY33" fmla="*/ 4321628 h 6172200"/>
              <a:gd name="connsiteX34" fmla="*/ 2347278 w 5926499"/>
              <a:gd name="connsiteY34" fmla="*/ 4130040 h 6172200"/>
              <a:gd name="connsiteX35" fmla="*/ 1240972 w 5926499"/>
              <a:gd name="connsiteY35" fmla="*/ 4130040 h 6172200"/>
              <a:gd name="connsiteX36" fmla="*/ 1240972 w 5926499"/>
              <a:gd name="connsiteY36" fmla="*/ 3828776 h 6172200"/>
              <a:gd name="connsiteX37" fmla="*/ 2347278 w 5926499"/>
              <a:gd name="connsiteY37" fmla="*/ 3828776 h 6172200"/>
              <a:gd name="connsiteX38" fmla="*/ 2347278 w 5926499"/>
              <a:gd name="connsiteY38" fmla="*/ 3751489 h 6172200"/>
              <a:gd name="connsiteX39" fmla="*/ 1240972 w 5926499"/>
              <a:gd name="connsiteY39" fmla="*/ 3751489 h 6172200"/>
              <a:gd name="connsiteX40" fmla="*/ 1240972 w 5926499"/>
              <a:gd name="connsiteY40" fmla="*/ 3567249 h 6172200"/>
              <a:gd name="connsiteX41" fmla="*/ 544605 w 5926499"/>
              <a:gd name="connsiteY41" fmla="*/ 3567249 h 6172200"/>
              <a:gd name="connsiteX42" fmla="*/ 544605 w 5926499"/>
              <a:gd name="connsiteY42" fmla="*/ 3279866 h 6172200"/>
              <a:gd name="connsiteX43" fmla="*/ 1240972 w 5926499"/>
              <a:gd name="connsiteY43" fmla="*/ 3279866 h 6172200"/>
              <a:gd name="connsiteX44" fmla="*/ 1240972 w 5926499"/>
              <a:gd name="connsiteY44" fmla="*/ 3141069 h 6172200"/>
              <a:gd name="connsiteX45" fmla="*/ 0 w 5926499"/>
              <a:gd name="connsiteY45" fmla="*/ 3141069 h 6172200"/>
              <a:gd name="connsiteX46" fmla="*/ 0 w 5926499"/>
              <a:gd name="connsiteY46" fmla="*/ 3063782 h 6172200"/>
              <a:gd name="connsiteX47" fmla="*/ 1240972 w 5926499"/>
              <a:gd name="connsiteY47" fmla="*/ 3063782 h 6172200"/>
              <a:gd name="connsiteX48" fmla="*/ 1240972 w 5926499"/>
              <a:gd name="connsiteY48" fmla="*/ 2942953 h 6172200"/>
              <a:gd name="connsiteX49" fmla="*/ 343464 w 5926499"/>
              <a:gd name="connsiteY49" fmla="*/ 2942953 h 6172200"/>
              <a:gd name="connsiteX50" fmla="*/ 343464 w 5926499"/>
              <a:gd name="connsiteY50" fmla="*/ 2865666 h 6172200"/>
              <a:gd name="connsiteX51" fmla="*/ 1240972 w 5926499"/>
              <a:gd name="connsiteY51" fmla="*/ 2865666 h 6172200"/>
              <a:gd name="connsiteX52" fmla="*/ 1240972 w 5926499"/>
              <a:gd name="connsiteY52" fmla="*/ 2770414 h 6172200"/>
              <a:gd name="connsiteX53" fmla="*/ 2020709 w 5926499"/>
              <a:gd name="connsiteY53" fmla="*/ 2770414 h 6172200"/>
              <a:gd name="connsiteX54" fmla="*/ 2020709 w 5926499"/>
              <a:gd name="connsiteY54" fmla="*/ 2705099 h 6172200"/>
              <a:gd name="connsiteX55" fmla="*/ 1240972 w 5926499"/>
              <a:gd name="connsiteY55" fmla="*/ 2705099 h 6172200"/>
              <a:gd name="connsiteX56" fmla="*/ 1240972 w 5926499"/>
              <a:gd name="connsiteY56" fmla="*/ 2453364 h 6172200"/>
              <a:gd name="connsiteX57" fmla="*/ 2113162 w 5926499"/>
              <a:gd name="connsiteY57" fmla="*/ 2453364 h 6172200"/>
              <a:gd name="connsiteX58" fmla="*/ 2113162 w 5926499"/>
              <a:gd name="connsiteY58" fmla="*/ 2261777 h 6172200"/>
              <a:gd name="connsiteX59" fmla="*/ 1240972 w 5926499"/>
              <a:gd name="connsiteY59" fmla="*/ 2261777 h 6172200"/>
              <a:gd name="connsiteX60" fmla="*/ 1240972 w 5926499"/>
              <a:gd name="connsiteY60" fmla="*/ 2065018 h 6172200"/>
              <a:gd name="connsiteX61" fmla="*/ 544605 w 5926499"/>
              <a:gd name="connsiteY61" fmla="*/ 2065018 h 6172200"/>
              <a:gd name="connsiteX62" fmla="*/ 544605 w 5926499"/>
              <a:gd name="connsiteY62" fmla="*/ 1999703 h 6172200"/>
              <a:gd name="connsiteX63" fmla="*/ 1240972 w 5926499"/>
              <a:gd name="connsiteY63" fmla="*/ 1999703 h 6172200"/>
              <a:gd name="connsiteX64" fmla="*/ 1240972 w 5926499"/>
              <a:gd name="connsiteY64" fmla="*/ 1794507 h 6172200"/>
              <a:gd name="connsiteX65" fmla="*/ 2587402 w 5926499"/>
              <a:gd name="connsiteY65" fmla="*/ 1794507 h 6172200"/>
              <a:gd name="connsiteX66" fmla="*/ 2587402 w 5926499"/>
              <a:gd name="connsiteY66" fmla="*/ 1717220 h 6172200"/>
              <a:gd name="connsiteX67" fmla="*/ 1240972 w 5926499"/>
              <a:gd name="connsiteY67" fmla="*/ 1717220 h 6172200"/>
              <a:gd name="connsiteX68" fmla="*/ 1240972 w 5926499"/>
              <a:gd name="connsiteY68" fmla="*/ 1582782 h 6172200"/>
              <a:gd name="connsiteX69" fmla="*/ 191589 w 5926499"/>
              <a:gd name="connsiteY69" fmla="*/ 1582782 h 6172200"/>
              <a:gd name="connsiteX70" fmla="*/ 191589 w 5926499"/>
              <a:gd name="connsiteY70" fmla="*/ 1391193 h 6172200"/>
              <a:gd name="connsiteX71" fmla="*/ 1240972 w 5926499"/>
              <a:gd name="connsiteY71" fmla="*/ 1391193 h 6172200"/>
              <a:gd name="connsiteX72" fmla="*/ 1240972 w 5926499"/>
              <a:gd name="connsiteY72" fmla="*/ 1256756 h 6172200"/>
              <a:gd name="connsiteX73" fmla="*/ 2981203 w 5926499"/>
              <a:gd name="connsiteY73" fmla="*/ 1256756 h 6172200"/>
              <a:gd name="connsiteX74" fmla="*/ 2981203 w 5926499"/>
              <a:gd name="connsiteY74" fmla="*/ 1179469 h 6172200"/>
              <a:gd name="connsiteX75" fmla="*/ 1240972 w 5926499"/>
              <a:gd name="connsiteY75" fmla="*/ 1179469 h 6172200"/>
              <a:gd name="connsiteX76" fmla="*/ 1240972 w 5926499"/>
              <a:gd name="connsiteY76" fmla="*/ 1024346 h 6172200"/>
              <a:gd name="connsiteX77" fmla="*/ 2051188 w 5926499"/>
              <a:gd name="connsiteY77" fmla="*/ 1024346 h 6172200"/>
              <a:gd name="connsiteX78" fmla="*/ 2051188 w 5926499"/>
              <a:gd name="connsiteY78" fmla="*/ 828402 h 6172200"/>
              <a:gd name="connsiteX79" fmla="*/ 1240972 w 5926499"/>
              <a:gd name="connsiteY79" fmla="*/ 828402 h 6172200"/>
              <a:gd name="connsiteX80" fmla="*/ 1240972 w 5926499"/>
              <a:gd name="connsiteY80" fmla="*/ 695597 h 6172200"/>
              <a:gd name="connsiteX81" fmla="*/ 579440 w 5926499"/>
              <a:gd name="connsiteY81" fmla="*/ 695597 h 6172200"/>
              <a:gd name="connsiteX82" fmla="*/ 579440 w 5926499"/>
              <a:gd name="connsiteY82" fmla="*/ 504009 h 6172200"/>
              <a:gd name="connsiteX83" fmla="*/ 1240972 w 5926499"/>
              <a:gd name="connsiteY83" fmla="*/ 504009 h 6172200"/>
              <a:gd name="connsiteX84" fmla="*/ 1240972 w 5926499"/>
              <a:gd name="connsiteY84" fmla="*/ 447943 h 6172200"/>
              <a:gd name="connsiteX85" fmla="*/ 977276 w 5926499"/>
              <a:gd name="connsiteY85" fmla="*/ 447943 h 6172200"/>
              <a:gd name="connsiteX86" fmla="*/ 977276 w 5926499"/>
              <a:gd name="connsiteY86" fmla="*/ 370656 h 6172200"/>
              <a:gd name="connsiteX87" fmla="*/ 1240972 w 5926499"/>
              <a:gd name="connsiteY87" fmla="*/ 37065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926499" h="6172200">
                <a:moveTo>
                  <a:pt x="1240972" y="0"/>
                </a:moveTo>
                <a:lnTo>
                  <a:pt x="5926499" y="0"/>
                </a:lnTo>
                <a:lnTo>
                  <a:pt x="5926499" y="6172200"/>
                </a:lnTo>
                <a:lnTo>
                  <a:pt x="1240972" y="6172200"/>
                </a:lnTo>
                <a:lnTo>
                  <a:pt x="1240972" y="6015988"/>
                </a:lnTo>
                <a:lnTo>
                  <a:pt x="92399" y="6015988"/>
                </a:lnTo>
                <a:lnTo>
                  <a:pt x="92399" y="5938701"/>
                </a:lnTo>
                <a:lnTo>
                  <a:pt x="1240972" y="5938701"/>
                </a:lnTo>
                <a:lnTo>
                  <a:pt x="1240972" y="5859778"/>
                </a:lnTo>
                <a:lnTo>
                  <a:pt x="497028" y="5859778"/>
                </a:lnTo>
                <a:lnTo>
                  <a:pt x="497028" y="5668190"/>
                </a:lnTo>
                <a:lnTo>
                  <a:pt x="1240972" y="5668190"/>
                </a:lnTo>
                <a:lnTo>
                  <a:pt x="1240972" y="5589267"/>
                </a:lnTo>
                <a:lnTo>
                  <a:pt x="2775704" y="5589267"/>
                </a:lnTo>
                <a:lnTo>
                  <a:pt x="2775704" y="5511980"/>
                </a:lnTo>
                <a:lnTo>
                  <a:pt x="1240972" y="5511980"/>
                </a:lnTo>
                <a:lnTo>
                  <a:pt x="1240972" y="5222694"/>
                </a:lnTo>
                <a:lnTo>
                  <a:pt x="2993421" y="5222694"/>
                </a:lnTo>
                <a:lnTo>
                  <a:pt x="2993421" y="5031107"/>
                </a:lnTo>
                <a:lnTo>
                  <a:pt x="1240972" y="5031107"/>
                </a:lnTo>
                <a:lnTo>
                  <a:pt x="1240972" y="4922382"/>
                </a:lnTo>
                <a:lnTo>
                  <a:pt x="225578" y="4922382"/>
                </a:lnTo>
                <a:lnTo>
                  <a:pt x="225578" y="4845095"/>
                </a:lnTo>
                <a:lnTo>
                  <a:pt x="1240972" y="4845095"/>
                </a:lnTo>
                <a:lnTo>
                  <a:pt x="1240972" y="4721133"/>
                </a:lnTo>
                <a:lnTo>
                  <a:pt x="2181818" y="4721133"/>
                </a:lnTo>
                <a:lnTo>
                  <a:pt x="2181818" y="4655818"/>
                </a:lnTo>
                <a:lnTo>
                  <a:pt x="1240972" y="4655818"/>
                </a:lnTo>
                <a:lnTo>
                  <a:pt x="1240972" y="4516481"/>
                </a:lnTo>
                <a:lnTo>
                  <a:pt x="497028" y="4516481"/>
                </a:lnTo>
                <a:lnTo>
                  <a:pt x="497028" y="4439194"/>
                </a:lnTo>
                <a:lnTo>
                  <a:pt x="1240972" y="4439194"/>
                </a:lnTo>
                <a:lnTo>
                  <a:pt x="1240972" y="4321628"/>
                </a:lnTo>
                <a:lnTo>
                  <a:pt x="2347278" y="4321628"/>
                </a:lnTo>
                <a:lnTo>
                  <a:pt x="2347278" y="4130040"/>
                </a:lnTo>
                <a:lnTo>
                  <a:pt x="1240972" y="4130040"/>
                </a:lnTo>
                <a:lnTo>
                  <a:pt x="1240972" y="3828776"/>
                </a:lnTo>
                <a:lnTo>
                  <a:pt x="2347278" y="3828776"/>
                </a:lnTo>
                <a:lnTo>
                  <a:pt x="2347278" y="3751489"/>
                </a:lnTo>
                <a:lnTo>
                  <a:pt x="1240972" y="3751489"/>
                </a:lnTo>
                <a:lnTo>
                  <a:pt x="1240972" y="3567249"/>
                </a:lnTo>
                <a:lnTo>
                  <a:pt x="544605" y="3567249"/>
                </a:lnTo>
                <a:lnTo>
                  <a:pt x="544605" y="3279866"/>
                </a:lnTo>
                <a:lnTo>
                  <a:pt x="1240972" y="3279866"/>
                </a:lnTo>
                <a:lnTo>
                  <a:pt x="1240972" y="3141069"/>
                </a:lnTo>
                <a:lnTo>
                  <a:pt x="0" y="3141069"/>
                </a:lnTo>
                <a:lnTo>
                  <a:pt x="0" y="3063782"/>
                </a:lnTo>
                <a:lnTo>
                  <a:pt x="1240972" y="3063782"/>
                </a:lnTo>
                <a:lnTo>
                  <a:pt x="1240972" y="2942953"/>
                </a:lnTo>
                <a:lnTo>
                  <a:pt x="343464" y="2942953"/>
                </a:lnTo>
                <a:lnTo>
                  <a:pt x="343464" y="2865666"/>
                </a:lnTo>
                <a:lnTo>
                  <a:pt x="1240972" y="2865666"/>
                </a:lnTo>
                <a:lnTo>
                  <a:pt x="1240972" y="2770414"/>
                </a:lnTo>
                <a:lnTo>
                  <a:pt x="2020709" y="2770414"/>
                </a:lnTo>
                <a:lnTo>
                  <a:pt x="2020709" y="2705099"/>
                </a:lnTo>
                <a:lnTo>
                  <a:pt x="1240972" y="2705099"/>
                </a:lnTo>
                <a:lnTo>
                  <a:pt x="1240972" y="2453364"/>
                </a:lnTo>
                <a:lnTo>
                  <a:pt x="2113162" y="2453364"/>
                </a:lnTo>
                <a:lnTo>
                  <a:pt x="2113162" y="2261777"/>
                </a:lnTo>
                <a:lnTo>
                  <a:pt x="1240972" y="2261777"/>
                </a:lnTo>
                <a:lnTo>
                  <a:pt x="1240972" y="2065018"/>
                </a:lnTo>
                <a:lnTo>
                  <a:pt x="544605" y="2065018"/>
                </a:lnTo>
                <a:lnTo>
                  <a:pt x="544605" y="1999703"/>
                </a:lnTo>
                <a:lnTo>
                  <a:pt x="1240972" y="1999703"/>
                </a:lnTo>
                <a:lnTo>
                  <a:pt x="1240972" y="1794507"/>
                </a:lnTo>
                <a:lnTo>
                  <a:pt x="2587402" y="1794507"/>
                </a:lnTo>
                <a:lnTo>
                  <a:pt x="2587402" y="1717220"/>
                </a:lnTo>
                <a:lnTo>
                  <a:pt x="1240972" y="1717220"/>
                </a:lnTo>
                <a:lnTo>
                  <a:pt x="1240972" y="1582782"/>
                </a:lnTo>
                <a:lnTo>
                  <a:pt x="191589" y="1582782"/>
                </a:lnTo>
                <a:lnTo>
                  <a:pt x="191589" y="1391193"/>
                </a:lnTo>
                <a:lnTo>
                  <a:pt x="1240972" y="1391193"/>
                </a:lnTo>
                <a:lnTo>
                  <a:pt x="1240972" y="1256756"/>
                </a:lnTo>
                <a:lnTo>
                  <a:pt x="2981203" y="1256756"/>
                </a:lnTo>
                <a:lnTo>
                  <a:pt x="2981203" y="1179469"/>
                </a:lnTo>
                <a:lnTo>
                  <a:pt x="1240972" y="1179469"/>
                </a:lnTo>
                <a:lnTo>
                  <a:pt x="1240972" y="1024346"/>
                </a:lnTo>
                <a:lnTo>
                  <a:pt x="2051188" y="1024346"/>
                </a:lnTo>
                <a:lnTo>
                  <a:pt x="2051188" y="828402"/>
                </a:lnTo>
                <a:lnTo>
                  <a:pt x="1240972" y="828402"/>
                </a:lnTo>
                <a:lnTo>
                  <a:pt x="1240972" y="695597"/>
                </a:lnTo>
                <a:lnTo>
                  <a:pt x="579440" y="695597"/>
                </a:lnTo>
                <a:lnTo>
                  <a:pt x="579440" y="504009"/>
                </a:lnTo>
                <a:lnTo>
                  <a:pt x="1240972" y="504009"/>
                </a:lnTo>
                <a:lnTo>
                  <a:pt x="1240972" y="447943"/>
                </a:lnTo>
                <a:lnTo>
                  <a:pt x="977276" y="447943"/>
                </a:lnTo>
                <a:lnTo>
                  <a:pt x="977276" y="370656"/>
                </a:lnTo>
                <a:lnTo>
                  <a:pt x="1240972" y="37065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A247CFD5-A527-42E9-9A1D-7256EE24AE7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B953A2-1280-43A2-971F-52F369FC529E}"/>
              </a:ext>
            </a:extLst>
          </p:cNvPr>
          <p:cNvSpPr/>
          <p:nvPr userDrawn="1"/>
        </p:nvSpPr>
        <p:spPr>
          <a:xfrm>
            <a:off x="-3" y="-1"/>
            <a:ext cx="12192003" cy="3555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그림 개체 틀 2">
            <a:extLst>
              <a:ext uri="{FF2B5EF4-FFF2-40B4-BE49-F238E27FC236}">
                <a16:creationId xmlns:a16="http://schemas.microsoft.com/office/drawing/2014/main" id="{15904462-1962-43CF-B3A5-72AC0978C97F}"/>
              </a:ext>
            </a:extLst>
          </p:cNvPr>
          <p:cNvSpPr>
            <a:spLocks noGrp="1"/>
          </p:cNvSpPr>
          <p:nvPr>
            <p:ph type="pic" sz="quarter" idx="65" hasCustomPrompt="1"/>
          </p:nvPr>
        </p:nvSpPr>
        <p:spPr>
          <a:xfrm>
            <a:off x="5100846"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a:t>Place Your Picture Here</a:t>
            </a:r>
            <a:endParaRPr lang="ko-KR" altLang="en-US"/>
          </a:p>
        </p:txBody>
      </p:sp>
      <p:sp>
        <p:nvSpPr>
          <p:cNvPr id="4" name="그림 개체 틀 2">
            <a:extLst>
              <a:ext uri="{FF2B5EF4-FFF2-40B4-BE49-F238E27FC236}">
                <a16:creationId xmlns:a16="http://schemas.microsoft.com/office/drawing/2014/main" id="{AD6C93BA-F12A-47BA-9075-666D41862635}"/>
              </a:ext>
            </a:extLst>
          </p:cNvPr>
          <p:cNvSpPr>
            <a:spLocks noGrp="1"/>
          </p:cNvSpPr>
          <p:nvPr>
            <p:ph type="pic" sz="quarter" idx="66" hasCustomPrompt="1"/>
          </p:nvPr>
        </p:nvSpPr>
        <p:spPr>
          <a:xfrm>
            <a:off x="8480425"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a:t>Place Your Picture Here</a:t>
            </a:r>
            <a:endParaRPr lang="ko-KR" altLang="en-US"/>
          </a:p>
        </p:txBody>
      </p:sp>
      <p:sp>
        <p:nvSpPr>
          <p:cNvPr id="5" name="Text Placeholder 9">
            <a:extLst>
              <a:ext uri="{FF2B5EF4-FFF2-40B4-BE49-F238E27FC236}">
                <a16:creationId xmlns:a16="http://schemas.microsoft.com/office/drawing/2014/main" id="{ECA5DA5D-7E69-4BFD-88A9-3FBB40DC9EB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63245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59504D-5FA5-4684-9F7B-086950A54AA7}"/>
              </a:ext>
            </a:extLst>
          </p:cNvPr>
          <p:cNvSpPr/>
          <p:nvPr userDrawn="1"/>
        </p:nvSpPr>
        <p:spPr>
          <a:xfrm>
            <a:off x="0" y="0"/>
            <a:ext cx="43218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7D5C7C0A-FA85-431D-B075-FE39CF9B00AD}"/>
              </a:ext>
            </a:extLst>
          </p:cNvPr>
          <p:cNvSpPr>
            <a:spLocks noGrp="1"/>
          </p:cNvSpPr>
          <p:nvPr>
            <p:ph type="pic" idx="12" hasCustomPrompt="1"/>
          </p:nvPr>
        </p:nvSpPr>
        <p:spPr>
          <a:xfrm>
            <a:off x="3197030" y="414070"/>
            <a:ext cx="2249607" cy="178020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
        <p:nvSpPr>
          <p:cNvPr id="5" name="Picture Placeholder 2">
            <a:extLst>
              <a:ext uri="{FF2B5EF4-FFF2-40B4-BE49-F238E27FC236}">
                <a16:creationId xmlns:a16="http://schemas.microsoft.com/office/drawing/2014/main" id="{648B487E-554B-4761-A849-121182AF1CFF}"/>
              </a:ext>
            </a:extLst>
          </p:cNvPr>
          <p:cNvSpPr>
            <a:spLocks noGrp="1"/>
          </p:cNvSpPr>
          <p:nvPr>
            <p:ph type="pic" idx="13" hasCustomPrompt="1"/>
          </p:nvPr>
        </p:nvSpPr>
        <p:spPr>
          <a:xfrm>
            <a:off x="3197030" y="2548389"/>
            <a:ext cx="2249607" cy="178020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
        <p:nvSpPr>
          <p:cNvPr id="6" name="Picture Placeholder 2">
            <a:extLst>
              <a:ext uri="{FF2B5EF4-FFF2-40B4-BE49-F238E27FC236}">
                <a16:creationId xmlns:a16="http://schemas.microsoft.com/office/drawing/2014/main" id="{935D81BA-962D-4020-9DE9-4F4858BF7EE0}"/>
              </a:ext>
            </a:extLst>
          </p:cNvPr>
          <p:cNvSpPr>
            <a:spLocks noGrp="1"/>
          </p:cNvSpPr>
          <p:nvPr>
            <p:ph type="pic" idx="14" hasCustomPrompt="1"/>
          </p:nvPr>
        </p:nvSpPr>
        <p:spPr>
          <a:xfrm>
            <a:off x="3197030" y="4682708"/>
            <a:ext cx="2249607" cy="178020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114F5EF-8E95-466A-A02E-7D423CA74303}"/>
              </a:ext>
            </a:extLst>
          </p:cNvPr>
          <p:cNvSpPr>
            <a:spLocks noGrp="1"/>
          </p:cNvSpPr>
          <p:nvPr>
            <p:ph type="pic" idx="12" hasCustomPrompt="1"/>
          </p:nvPr>
        </p:nvSpPr>
        <p:spPr>
          <a:xfrm>
            <a:off x="4535992" y="0"/>
            <a:ext cx="7656008" cy="6871547"/>
          </a:xfrm>
          <a:custGeom>
            <a:avLst/>
            <a:gdLst>
              <a:gd name="connsiteX0" fmla="*/ 7099553 w 7656008"/>
              <a:gd name="connsiteY0" fmla="*/ 1 h 6871547"/>
              <a:gd name="connsiteX1" fmla="*/ 7656008 w 7656008"/>
              <a:gd name="connsiteY1" fmla="*/ 1 h 6871547"/>
              <a:gd name="connsiteX2" fmla="*/ 7656008 w 7656008"/>
              <a:gd name="connsiteY2" fmla="*/ 6858001 h 6871547"/>
              <a:gd name="connsiteX3" fmla="*/ 7090045 w 7656008"/>
              <a:gd name="connsiteY3" fmla="*/ 6858001 h 6871547"/>
              <a:gd name="connsiteX4" fmla="*/ 3665798 w 7656008"/>
              <a:gd name="connsiteY4" fmla="*/ 3433756 h 6871547"/>
              <a:gd name="connsiteX5" fmla="*/ 3440540 w 7656008"/>
              <a:gd name="connsiteY5" fmla="*/ 0 h 6871547"/>
              <a:gd name="connsiteX6" fmla="*/ 6881081 w 7656008"/>
              <a:gd name="connsiteY6" fmla="*/ 0 h 6871547"/>
              <a:gd name="connsiteX7" fmla="*/ 3440540 w 7656008"/>
              <a:gd name="connsiteY7" fmla="*/ 3440541 h 6871547"/>
              <a:gd name="connsiteX8" fmla="*/ 6871547 w 7656008"/>
              <a:gd name="connsiteY8" fmla="*/ 6871547 h 6871547"/>
              <a:gd name="connsiteX9" fmla="*/ 3431006 w 7656008"/>
              <a:gd name="connsiteY9" fmla="*/ 6871547 h 6871547"/>
              <a:gd name="connsiteX10" fmla="*/ 0 w 7656008"/>
              <a:gd name="connsiteY10" fmla="*/ 3440541 h 687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6008" h="6871547">
                <a:moveTo>
                  <a:pt x="7099553" y="1"/>
                </a:moveTo>
                <a:lnTo>
                  <a:pt x="7656008" y="1"/>
                </a:lnTo>
                <a:lnTo>
                  <a:pt x="7656008" y="6858001"/>
                </a:lnTo>
                <a:lnTo>
                  <a:pt x="7090045" y="6858001"/>
                </a:lnTo>
                <a:lnTo>
                  <a:pt x="3665798" y="3433756"/>
                </a:lnTo>
                <a:close/>
                <a:moveTo>
                  <a:pt x="3440540" y="0"/>
                </a:moveTo>
                <a:lnTo>
                  <a:pt x="6881081" y="0"/>
                </a:lnTo>
                <a:lnTo>
                  <a:pt x="3440540" y="3440541"/>
                </a:lnTo>
                <a:lnTo>
                  <a:pt x="6871547" y="6871547"/>
                </a:lnTo>
                <a:lnTo>
                  <a:pt x="3431006" y="6871547"/>
                </a:lnTo>
                <a:lnTo>
                  <a:pt x="0" y="344054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39FE96-948C-4D02-A318-34BF5C06D022}"/>
              </a:ext>
            </a:extLst>
          </p:cNvPr>
          <p:cNvGrpSpPr/>
          <p:nvPr userDrawn="1"/>
        </p:nvGrpSpPr>
        <p:grpSpPr>
          <a:xfrm>
            <a:off x="4196676" y="1650757"/>
            <a:ext cx="3798650" cy="2992952"/>
            <a:chOff x="2862987" y="1731312"/>
            <a:chExt cx="3418025" cy="2693058"/>
          </a:xfrm>
        </p:grpSpPr>
        <p:grpSp>
          <p:nvGrpSpPr>
            <p:cNvPr id="3" name="Group 2">
              <a:extLst>
                <a:ext uri="{FF2B5EF4-FFF2-40B4-BE49-F238E27FC236}">
                  <a16:creationId xmlns:a16="http://schemas.microsoft.com/office/drawing/2014/main" id="{A645E1A4-4B8A-402C-BA5E-F079FC93D1A9}"/>
                </a:ext>
              </a:extLst>
            </p:cNvPr>
            <p:cNvGrpSpPr/>
            <p:nvPr/>
          </p:nvGrpSpPr>
          <p:grpSpPr>
            <a:xfrm>
              <a:off x="4863456" y="1894632"/>
              <a:ext cx="1417556" cy="2448506"/>
              <a:chOff x="4863456" y="1894632"/>
              <a:chExt cx="1417556" cy="2448506"/>
            </a:xfrm>
          </p:grpSpPr>
          <p:sp>
            <p:nvSpPr>
              <p:cNvPr id="18" name="Rounded Rectangle 21">
                <a:extLst>
                  <a:ext uri="{FF2B5EF4-FFF2-40B4-BE49-F238E27FC236}">
                    <a16:creationId xmlns:a16="http://schemas.microsoft.com/office/drawing/2014/main" id="{234BFB0D-AE35-454E-9E26-3F75637E9029}"/>
                  </a:ext>
                </a:extLst>
              </p:cNvPr>
              <p:cNvSpPr/>
              <p:nvPr userDrawn="1"/>
            </p:nvSpPr>
            <p:spPr>
              <a:xfrm>
                <a:off x="4863456" y="1894632"/>
                <a:ext cx="1417556" cy="244850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18">
                <a:extLst>
                  <a:ext uri="{FF2B5EF4-FFF2-40B4-BE49-F238E27FC236}">
                    <a16:creationId xmlns:a16="http://schemas.microsoft.com/office/drawing/2014/main" id="{729E2443-6E39-4B53-9287-404DB192E749}"/>
                  </a:ext>
                </a:extLst>
              </p:cNvPr>
              <p:cNvSpPr/>
              <p:nvPr userDrawn="1"/>
            </p:nvSpPr>
            <p:spPr>
              <a:xfrm>
                <a:off x="5479028" y="2000031"/>
                <a:ext cx="186408" cy="36001"/>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0" name="Group 19">
                <a:extLst>
                  <a:ext uri="{FF2B5EF4-FFF2-40B4-BE49-F238E27FC236}">
                    <a16:creationId xmlns:a16="http://schemas.microsoft.com/office/drawing/2014/main" id="{CB2779CD-D9E4-4A8A-A3B9-973CEE302EE5}"/>
                  </a:ext>
                </a:extLst>
              </p:cNvPr>
              <p:cNvGrpSpPr/>
              <p:nvPr userDrawn="1"/>
            </p:nvGrpSpPr>
            <p:grpSpPr>
              <a:xfrm>
                <a:off x="5503568" y="4128564"/>
                <a:ext cx="137331" cy="151064"/>
                <a:chOff x="2453209" y="5151638"/>
                <a:chExt cx="191820" cy="211002"/>
              </a:xfrm>
            </p:grpSpPr>
            <p:sp>
              <p:nvSpPr>
                <p:cNvPr id="22" name="Oval 21">
                  <a:extLst>
                    <a:ext uri="{FF2B5EF4-FFF2-40B4-BE49-F238E27FC236}">
                      <a16:creationId xmlns:a16="http://schemas.microsoft.com/office/drawing/2014/main" id="{4D871E96-A648-4CC5-96FD-5D1E38E3CBB9}"/>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ounded Rectangle 35">
                  <a:extLst>
                    <a:ext uri="{FF2B5EF4-FFF2-40B4-BE49-F238E27FC236}">
                      <a16:creationId xmlns:a16="http://schemas.microsoft.com/office/drawing/2014/main" id="{1110B8B5-BB0B-4491-A462-EC093E27A3D2}"/>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1" name="Rectangle 20">
                <a:extLst>
                  <a:ext uri="{FF2B5EF4-FFF2-40B4-BE49-F238E27FC236}">
                    <a16:creationId xmlns:a16="http://schemas.microsoft.com/office/drawing/2014/main" id="{FA93EA6D-475B-43F2-92C4-8034C0065E34}"/>
                  </a:ext>
                </a:extLst>
              </p:cNvPr>
              <p:cNvSpPr/>
              <p:nvPr/>
            </p:nvSpPr>
            <p:spPr>
              <a:xfrm>
                <a:off x="5361788" y="2104137"/>
                <a:ext cx="839496" cy="19677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 name="Group 3">
              <a:extLst>
                <a:ext uri="{FF2B5EF4-FFF2-40B4-BE49-F238E27FC236}">
                  <a16:creationId xmlns:a16="http://schemas.microsoft.com/office/drawing/2014/main" id="{6D26F119-C04D-4ED1-872A-CD553E9A3C2C}"/>
                </a:ext>
              </a:extLst>
            </p:cNvPr>
            <p:cNvGrpSpPr/>
            <p:nvPr/>
          </p:nvGrpSpPr>
          <p:grpSpPr>
            <a:xfrm>
              <a:off x="2862987" y="1894632"/>
              <a:ext cx="1417556" cy="2448506"/>
              <a:chOff x="2862987" y="1894632"/>
              <a:chExt cx="1417556" cy="2448506"/>
            </a:xfrm>
          </p:grpSpPr>
          <p:sp>
            <p:nvSpPr>
              <p:cNvPr id="12" name="Rounded Rectangle 24">
                <a:extLst>
                  <a:ext uri="{FF2B5EF4-FFF2-40B4-BE49-F238E27FC236}">
                    <a16:creationId xmlns:a16="http://schemas.microsoft.com/office/drawing/2014/main" id="{AEB14E91-9ADD-41CC-B34E-545DCAE7CCC7}"/>
                  </a:ext>
                </a:extLst>
              </p:cNvPr>
              <p:cNvSpPr/>
              <p:nvPr userDrawn="1"/>
            </p:nvSpPr>
            <p:spPr>
              <a:xfrm>
                <a:off x="2862987" y="1894632"/>
                <a:ext cx="1417556" cy="244850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12">
                <a:extLst>
                  <a:ext uri="{FF2B5EF4-FFF2-40B4-BE49-F238E27FC236}">
                    <a16:creationId xmlns:a16="http://schemas.microsoft.com/office/drawing/2014/main" id="{AEC13E77-D04D-44A7-9660-15090CC34340}"/>
                  </a:ext>
                </a:extLst>
              </p:cNvPr>
              <p:cNvSpPr/>
              <p:nvPr userDrawn="1"/>
            </p:nvSpPr>
            <p:spPr>
              <a:xfrm>
                <a:off x="3478559" y="2015923"/>
                <a:ext cx="186408" cy="36001"/>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4" name="Group 13">
                <a:extLst>
                  <a:ext uri="{FF2B5EF4-FFF2-40B4-BE49-F238E27FC236}">
                    <a16:creationId xmlns:a16="http://schemas.microsoft.com/office/drawing/2014/main" id="{26F01269-0C7E-48BE-91AA-E4F322B3E96C}"/>
                  </a:ext>
                </a:extLst>
              </p:cNvPr>
              <p:cNvGrpSpPr/>
              <p:nvPr userDrawn="1"/>
            </p:nvGrpSpPr>
            <p:grpSpPr>
              <a:xfrm>
                <a:off x="3503099" y="4128565"/>
                <a:ext cx="137331" cy="151064"/>
                <a:chOff x="2453209" y="5151638"/>
                <a:chExt cx="191820" cy="211002"/>
              </a:xfrm>
            </p:grpSpPr>
            <p:sp>
              <p:nvSpPr>
                <p:cNvPr id="16" name="Oval 15">
                  <a:extLst>
                    <a:ext uri="{FF2B5EF4-FFF2-40B4-BE49-F238E27FC236}">
                      <a16:creationId xmlns:a16="http://schemas.microsoft.com/office/drawing/2014/main" id="{1EF61853-8635-404B-ADC5-A48E16C7C7B7}"/>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ounded Rectangle 33">
                  <a:extLst>
                    <a:ext uri="{FF2B5EF4-FFF2-40B4-BE49-F238E27FC236}">
                      <a16:creationId xmlns:a16="http://schemas.microsoft.com/office/drawing/2014/main" id="{5D285D41-2BA6-41FE-B5EE-1641ABF80260}"/>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5" name="Rectangle 14">
                <a:extLst>
                  <a:ext uri="{FF2B5EF4-FFF2-40B4-BE49-F238E27FC236}">
                    <a16:creationId xmlns:a16="http://schemas.microsoft.com/office/drawing/2014/main" id="{132CE450-A1D8-496E-86C1-76864115384F}"/>
                  </a:ext>
                </a:extLst>
              </p:cNvPr>
              <p:cNvSpPr/>
              <p:nvPr/>
            </p:nvSpPr>
            <p:spPr>
              <a:xfrm>
                <a:off x="2958987" y="2104137"/>
                <a:ext cx="839496" cy="19677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 name="Group 4">
              <a:extLst>
                <a:ext uri="{FF2B5EF4-FFF2-40B4-BE49-F238E27FC236}">
                  <a16:creationId xmlns:a16="http://schemas.microsoft.com/office/drawing/2014/main" id="{2CD8D002-4E69-4E03-ABBB-D7BDCDC74044}"/>
                </a:ext>
              </a:extLst>
            </p:cNvPr>
            <p:cNvGrpSpPr/>
            <p:nvPr/>
          </p:nvGrpSpPr>
          <p:grpSpPr>
            <a:xfrm>
              <a:off x="3789598" y="1731312"/>
              <a:ext cx="1559139" cy="2693058"/>
              <a:chOff x="3789598" y="1731312"/>
              <a:chExt cx="1559139" cy="2693058"/>
            </a:xfrm>
          </p:grpSpPr>
          <p:sp>
            <p:nvSpPr>
              <p:cNvPr id="6" name="Rounded Rectangle 27">
                <a:extLst>
                  <a:ext uri="{FF2B5EF4-FFF2-40B4-BE49-F238E27FC236}">
                    <a16:creationId xmlns:a16="http://schemas.microsoft.com/office/drawing/2014/main" id="{9D95B5E0-7E3E-4B81-9E33-1FB1F4C048E4}"/>
                  </a:ext>
                </a:extLst>
              </p:cNvPr>
              <p:cNvSpPr/>
              <p:nvPr userDrawn="1"/>
            </p:nvSpPr>
            <p:spPr>
              <a:xfrm>
                <a:off x="3789598" y="1731312"/>
                <a:ext cx="1559139" cy="2693058"/>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6">
                <a:extLst>
                  <a:ext uri="{FF2B5EF4-FFF2-40B4-BE49-F238E27FC236}">
                    <a16:creationId xmlns:a16="http://schemas.microsoft.com/office/drawing/2014/main" id="{2449C468-B9C8-4394-85B6-AA18557890BC}"/>
                  </a:ext>
                </a:extLst>
              </p:cNvPr>
              <p:cNvSpPr/>
              <p:nvPr userDrawn="1"/>
            </p:nvSpPr>
            <p:spPr>
              <a:xfrm>
                <a:off x="4475963" y="1858631"/>
                <a:ext cx="186408" cy="36001"/>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8" name="Group 7">
                <a:extLst>
                  <a:ext uri="{FF2B5EF4-FFF2-40B4-BE49-F238E27FC236}">
                    <a16:creationId xmlns:a16="http://schemas.microsoft.com/office/drawing/2014/main" id="{AC6058DD-1ED3-4501-9CCC-CB6E96E23A01}"/>
                  </a:ext>
                </a:extLst>
              </p:cNvPr>
              <p:cNvGrpSpPr/>
              <p:nvPr userDrawn="1"/>
            </p:nvGrpSpPr>
            <p:grpSpPr>
              <a:xfrm>
                <a:off x="4493644" y="4176986"/>
                <a:ext cx="151047" cy="166152"/>
                <a:chOff x="2453209" y="5151638"/>
                <a:chExt cx="191820" cy="211002"/>
              </a:xfrm>
            </p:grpSpPr>
            <p:sp>
              <p:nvSpPr>
                <p:cNvPr id="10" name="Oval 9">
                  <a:extLst>
                    <a:ext uri="{FF2B5EF4-FFF2-40B4-BE49-F238E27FC236}">
                      <a16:creationId xmlns:a16="http://schemas.microsoft.com/office/drawing/2014/main" id="{46A4412E-B4A1-4BB0-81D5-13B7EB853614}"/>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ed Rectangle 31">
                  <a:extLst>
                    <a:ext uri="{FF2B5EF4-FFF2-40B4-BE49-F238E27FC236}">
                      <a16:creationId xmlns:a16="http://schemas.microsoft.com/office/drawing/2014/main" id="{6D2B3A01-9BD1-4BE8-9984-E4BD5D56314C}"/>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9" name="Rectangle 8">
                <a:extLst>
                  <a:ext uri="{FF2B5EF4-FFF2-40B4-BE49-F238E27FC236}">
                    <a16:creationId xmlns:a16="http://schemas.microsoft.com/office/drawing/2014/main" id="{A51DE70D-3AEA-4A2B-85D1-ECA37A76F9B4}"/>
                  </a:ext>
                </a:extLst>
              </p:cNvPr>
              <p:cNvSpPr/>
              <p:nvPr/>
            </p:nvSpPr>
            <p:spPr>
              <a:xfrm>
                <a:off x="3888524" y="1953447"/>
                <a:ext cx="1370057" cy="2162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4" name="Picture Placeholder 2">
            <a:extLst>
              <a:ext uri="{FF2B5EF4-FFF2-40B4-BE49-F238E27FC236}">
                <a16:creationId xmlns:a16="http://schemas.microsoft.com/office/drawing/2014/main" id="{2C5EF023-4738-48BA-9BA0-15432147C42C}"/>
              </a:ext>
            </a:extLst>
          </p:cNvPr>
          <p:cNvSpPr>
            <a:spLocks noGrp="1"/>
          </p:cNvSpPr>
          <p:nvPr>
            <p:ph type="pic" idx="11" hasCustomPrompt="1"/>
          </p:nvPr>
        </p:nvSpPr>
        <p:spPr>
          <a:xfrm>
            <a:off x="5328994" y="1897629"/>
            <a:ext cx="1530045" cy="2403358"/>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25" name="Picture Placeholder 2">
            <a:extLst>
              <a:ext uri="{FF2B5EF4-FFF2-40B4-BE49-F238E27FC236}">
                <a16:creationId xmlns:a16="http://schemas.microsoft.com/office/drawing/2014/main" id="{1D4DB218-75D4-4C3B-8DAD-881511FC281C}"/>
              </a:ext>
            </a:extLst>
          </p:cNvPr>
          <p:cNvSpPr>
            <a:spLocks noGrp="1"/>
          </p:cNvSpPr>
          <p:nvPr>
            <p:ph type="pic" idx="12" hasCustomPrompt="1"/>
          </p:nvPr>
        </p:nvSpPr>
        <p:spPr>
          <a:xfrm>
            <a:off x="4289755" y="2057745"/>
            <a:ext cx="932980" cy="2194259"/>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26" name="Picture Placeholder 2">
            <a:extLst>
              <a:ext uri="{FF2B5EF4-FFF2-40B4-BE49-F238E27FC236}">
                <a16:creationId xmlns:a16="http://schemas.microsoft.com/office/drawing/2014/main" id="{D8052B6F-A924-4153-BB7F-B5908337DAA2}"/>
              </a:ext>
            </a:extLst>
          </p:cNvPr>
          <p:cNvSpPr>
            <a:spLocks noGrp="1"/>
          </p:cNvSpPr>
          <p:nvPr>
            <p:ph type="pic" idx="13" hasCustomPrompt="1"/>
          </p:nvPr>
        </p:nvSpPr>
        <p:spPr>
          <a:xfrm>
            <a:off x="6974022" y="2057745"/>
            <a:ext cx="932980" cy="2194259"/>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27" name="Text Placeholder 9">
            <a:extLst>
              <a:ext uri="{FF2B5EF4-FFF2-40B4-BE49-F238E27FC236}">
                <a16:creationId xmlns:a16="http://schemas.microsoft.com/office/drawing/2014/main" id="{BBE65526-7A64-4541-9EE3-A02D25575F5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7"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 id="214748369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rrow: Pentagon 20">
            <a:extLst>
              <a:ext uri="{FF2B5EF4-FFF2-40B4-BE49-F238E27FC236}">
                <a16:creationId xmlns:a16="http://schemas.microsoft.com/office/drawing/2014/main" id="{FD6BAE17-F101-4EB0-8865-CFDDD51E2DCF}"/>
              </a:ext>
            </a:extLst>
          </p:cNvPr>
          <p:cNvSpPr/>
          <p:nvPr/>
        </p:nvSpPr>
        <p:spPr>
          <a:xfrm flipH="1">
            <a:off x="-1418" y="4360985"/>
            <a:ext cx="12192001" cy="2497015"/>
          </a:xfrm>
          <a:prstGeom prst="homePlat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B4C724-0776-4328-8F0A-B72DA1579537}"/>
              </a:ext>
            </a:extLst>
          </p:cNvPr>
          <p:cNvSpPr txBox="1"/>
          <p:nvPr/>
        </p:nvSpPr>
        <p:spPr>
          <a:xfrm>
            <a:off x="-2835" y="4473447"/>
            <a:ext cx="12192000" cy="1754326"/>
          </a:xfrm>
          <a:prstGeom prst="rect">
            <a:avLst/>
          </a:prstGeom>
          <a:noFill/>
        </p:spPr>
        <p:txBody>
          <a:bodyPr wrap="square" rtlCol="0" anchor="ctr">
            <a:spAutoFit/>
          </a:bodyPr>
          <a:lstStyle/>
          <a:p>
            <a:pPr algn="ctr"/>
            <a:r>
              <a:rPr lang="en-US" altLang="ko-KR" sz="5400">
                <a:solidFill>
                  <a:schemeClr val="bg1"/>
                </a:solidFill>
                <a:latin typeface="+mj-lt"/>
                <a:cs typeface="Arial" pitchFamily="34" charset="0"/>
              </a:rPr>
              <a:t>SUPPORTING LITERACY &amp; NUMERACY AT HOME</a:t>
            </a:r>
            <a:endParaRPr lang="ko-KR" altLang="en-US" sz="540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2835" y="6227773"/>
            <a:ext cx="12192000" cy="379656"/>
          </a:xfrm>
          <a:prstGeom prst="rect">
            <a:avLst/>
          </a:prstGeom>
          <a:noFill/>
        </p:spPr>
        <p:txBody>
          <a:bodyPr wrap="square" rtlCol="0" anchor="ctr">
            <a:spAutoFit/>
          </a:bodyPr>
          <a:lstStyle/>
          <a:p>
            <a:pPr algn="ctr"/>
            <a:r>
              <a:rPr lang="en-US" altLang="ko-KR" sz="1867">
                <a:solidFill>
                  <a:schemeClr val="bg1"/>
                </a:solidFill>
                <a:cs typeface="Arial" pitchFamily="34" charset="0"/>
              </a:rPr>
              <a:t>McRoberts Parent Night Presentation</a:t>
            </a:r>
            <a:endParaRPr lang="ko-KR" altLang="en-US" sz="1867">
              <a:solidFill>
                <a:schemeClr val="bg1"/>
              </a:solidFill>
              <a:cs typeface="Arial" pitchFamily="34" charset="0"/>
            </a:endParaRPr>
          </a:p>
        </p:txBody>
      </p:sp>
    </p:spTree>
    <p:extLst>
      <p:ext uri="{BB962C8B-B14F-4D97-AF65-F5344CB8AC3E}">
        <p14:creationId xmlns:p14="http://schemas.microsoft.com/office/powerpoint/2010/main" val="1394297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72280" y="194482"/>
            <a:ext cx="11573197" cy="724247"/>
          </a:xfrm>
        </p:spPr>
        <p:txBody>
          <a:bodyPr/>
          <a:lstStyle/>
          <a:p>
            <a:r>
              <a:rPr lang="en-US" b="1"/>
              <a:t>LITERACY STEP BY STEP</a:t>
            </a:r>
          </a:p>
        </p:txBody>
      </p:sp>
      <p:grpSp>
        <p:nvGrpSpPr>
          <p:cNvPr id="3" name="Group 2">
            <a:extLst>
              <a:ext uri="{FF2B5EF4-FFF2-40B4-BE49-F238E27FC236}">
                <a16:creationId xmlns:a16="http://schemas.microsoft.com/office/drawing/2014/main" id="{175618C1-6623-4E13-B00F-D551D3A6642B}"/>
              </a:ext>
            </a:extLst>
          </p:cNvPr>
          <p:cNvGrpSpPr/>
          <p:nvPr/>
        </p:nvGrpSpPr>
        <p:grpSpPr>
          <a:xfrm>
            <a:off x="3771184" y="3047792"/>
            <a:ext cx="8420816" cy="3368971"/>
            <a:chOff x="3927721" y="3552654"/>
            <a:chExt cx="6649598" cy="2660348"/>
          </a:xfrm>
        </p:grpSpPr>
        <p:sp>
          <p:nvSpPr>
            <p:cNvPr id="4" name="L-Shape 3">
              <a:extLst>
                <a:ext uri="{FF2B5EF4-FFF2-40B4-BE49-F238E27FC236}">
                  <a16:creationId xmlns:a16="http://schemas.microsoft.com/office/drawing/2014/main" id="{66E2AC13-058D-4500-A5B1-0EEA6B5D55F1}"/>
                </a:ext>
              </a:extLst>
            </p:cNvPr>
            <p:cNvSpPr/>
            <p:nvPr/>
          </p:nvSpPr>
          <p:spPr>
            <a:xfrm rot="5400000">
              <a:off x="5317613" y="4824758"/>
              <a:ext cx="714954" cy="1164928"/>
            </a:xfrm>
            <a:prstGeom prst="corner">
              <a:avLst>
                <a:gd name="adj1" fmla="val 7692"/>
                <a:gd name="adj2" fmla="val 296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a:extLst>
                <a:ext uri="{FF2B5EF4-FFF2-40B4-BE49-F238E27FC236}">
                  <a16:creationId xmlns:a16="http://schemas.microsoft.com/office/drawing/2014/main" id="{62A4F29A-FB8F-467A-98D4-14CA84A0B7BF}"/>
                </a:ext>
              </a:extLst>
            </p:cNvPr>
            <p:cNvSpPr/>
            <p:nvPr/>
          </p:nvSpPr>
          <p:spPr>
            <a:xfrm rot="5400000">
              <a:off x="6483378" y="4314927"/>
              <a:ext cx="713232" cy="1164928"/>
            </a:xfrm>
            <a:prstGeom prst="corner">
              <a:avLst>
                <a:gd name="adj1" fmla="val 7692"/>
                <a:gd name="adj2" fmla="val 296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823454AD-91A6-4E13-B79C-EEA7C48C7EF0}"/>
                </a:ext>
              </a:extLst>
            </p:cNvPr>
            <p:cNvSpPr/>
            <p:nvPr/>
          </p:nvSpPr>
          <p:spPr>
            <a:xfrm rot="5400000">
              <a:off x="7648283" y="3825836"/>
              <a:ext cx="713232" cy="1164928"/>
            </a:xfrm>
            <a:prstGeom prst="corner">
              <a:avLst>
                <a:gd name="adj1" fmla="val 7692"/>
                <a:gd name="adj2" fmla="val 296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Shape 6">
              <a:extLst>
                <a:ext uri="{FF2B5EF4-FFF2-40B4-BE49-F238E27FC236}">
                  <a16:creationId xmlns:a16="http://schemas.microsoft.com/office/drawing/2014/main" id="{6C64FDC1-58C0-429F-90E4-5B04CC69A8C3}"/>
                </a:ext>
              </a:extLst>
            </p:cNvPr>
            <p:cNvSpPr/>
            <p:nvPr/>
          </p:nvSpPr>
          <p:spPr>
            <a:xfrm rot="5400000">
              <a:off x="9220789" y="2909356"/>
              <a:ext cx="713232" cy="1999828"/>
            </a:xfrm>
            <a:prstGeom prst="corner">
              <a:avLst>
                <a:gd name="adj1" fmla="val 7692"/>
                <a:gd name="adj2" fmla="val 2968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A4C483C6-A8A4-4C8A-9974-C1930F971256}"/>
                </a:ext>
              </a:extLst>
            </p:cNvPr>
            <p:cNvSpPr/>
            <p:nvPr/>
          </p:nvSpPr>
          <p:spPr>
            <a:xfrm rot="5400000">
              <a:off x="4192979" y="5313333"/>
              <a:ext cx="634411" cy="1164928"/>
            </a:xfrm>
            <a:prstGeom prst="corner">
              <a:avLst>
                <a:gd name="adj1" fmla="val 7692"/>
                <a:gd name="adj2" fmla="val 296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3660162D-342F-4E27-809E-6A24BA9923CA}"/>
              </a:ext>
            </a:extLst>
          </p:cNvPr>
          <p:cNvSpPr txBox="1"/>
          <p:nvPr/>
        </p:nvSpPr>
        <p:spPr>
          <a:xfrm>
            <a:off x="3903795" y="5908565"/>
            <a:ext cx="1272034" cy="584775"/>
          </a:xfrm>
          <a:prstGeom prst="rect">
            <a:avLst/>
          </a:prstGeom>
          <a:noFill/>
        </p:spPr>
        <p:txBody>
          <a:bodyPr wrap="square" rtlCol="0">
            <a:spAutoFit/>
          </a:bodyPr>
          <a:lstStyle/>
          <a:p>
            <a:r>
              <a:rPr lang="en-CA" altLang="ko-KR" sz="1600" b="1">
                <a:solidFill>
                  <a:schemeClr val="accent1"/>
                </a:solidFill>
              </a:rPr>
              <a:t>WORD SKILLS</a:t>
            </a:r>
            <a:endParaRPr lang="ko-KR" altLang="en-US" sz="1600" b="1">
              <a:solidFill>
                <a:schemeClr val="accent1"/>
              </a:solidFill>
            </a:endParaRPr>
          </a:p>
        </p:txBody>
      </p:sp>
      <p:sp>
        <p:nvSpPr>
          <p:cNvPr id="10" name="TextBox 9">
            <a:extLst>
              <a:ext uri="{FF2B5EF4-FFF2-40B4-BE49-F238E27FC236}">
                <a16:creationId xmlns:a16="http://schemas.microsoft.com/office/drawing/2014/main" id="{6D1F6867-7195-42B1-B21E-103EAAE05FFD}"/>
              </a:ext>
            </a:extLst>
          </p:cNvPr>
          <p:cNvSpPr txBox="1"/>
          <p:nvPr/>
        </p:nvSpPr>
        <p:spPr>
          <a:xfrm>
            <a:off x="5377008" y="5275573"/>
            <a:ext cx="1272034" cy="338554"/>
          </a:xfrm>
          <a:prstGeom prst="rect">
            <a:avLst/>
          </a:prstGeom>
          <a:noFill/>
        </p:spPr>
        <p:txBody>
          <a:bodyPr wrap="square" rtlCol="0">
            <a:spAutoFit/>
          </a:bodyPr>
          <a:lstStyle/>
          <a:p>
            <a:r>
              <a:rPr lang="en-CA" altLang="ko-KR" sz="1600" b="1">
                <a:solidFill>
                  <a:schemeClr val="accent2"/>
                </a:solidFill>
              </a:rPr>
              <a:t>MAIN IDEA</a:t>
            </a:r>
            <a:endParaRPr lang="ko-KR" altLang="en-US" sz="1600" b="1">
              <a:solidFill>
                <a:schemeClr val="accent2"/>
              </a:solidFill>
            </a:endParaRPr>
          </a:p>
        </p:txBody>
      </p:sp>
      <p:sp>
        <p:nvSpPr>
          <p:cNvPr id="11" name="TextBox 10">
            <a:extLst>
              <a:ext uri="{FF2B5EF4-FFF2-40B4-BE49-F238E27FC236}">
                <a16:creationId xmlns:a16="http://schemas.microsoft.com/office/drawing/2014/main" id="{3E952D44-6EF8-4617-8598-7F598F4BE060}"/>
              </a:ext>
            </a:extLst>
          </p:cNvPr>
          <p:cNvSpPr txBox="1"/>
          <p:nvPr/>
        </p:nvSpPr>
        <p:spPr>
          <a:xfrm>
            <a:off x="6850220" y="4642580"/>
            <a:ext cx="1782791" cy="338554"/>
          </a:xfrm>
          <a:prstGeom prst="rect">
            <a:avLst/>
          </a:prstGeom>
          <a:noFill/>
        </p:spPr>
        <p:txBody>
          <a:bodyPr wrap="square" rtlCol="0">
            <a:spAutoFit/>
          </a:bodyPr>
          <a:lstStyle/>
          <a:p>
            <a:r>
              <a:rPr lang="en-CA" altLang="ko-KR" sz="1600" b="1">
                <a:solidFill>
                  <a:schemeClr val="accent3"/>
                </a:solidFill>
              </a:rPr>
              <a:t>CONNECTIONS</a:t>
            </a:r>
            <a:endParaRPr lang="ko-KR" altLang="en-US" sz="1600" b="1">
              <a:solidFill>
                <a:schemeClr val="accent3"/>
              </a:solidFill>
            </a:endParaRPr>
          </a:p>
        </p:txBody>
      </p:sp>
      <p:sp>
        <p:nvSpPr>
          <p:cNvPr id="12" name="TextBox 11">
            <a:extLst>
              <a:ext uri="{FF2B5EF4-FFF2-40B4-BE49-F238E27FC236}">
                <a16:creationId xmlns:a16="http://schemas.microsoft.com/office/drawing/2014/main" id="{CB64A387-1B60-4AC9-8EFF-AFA179D5F411}"/>
              </a:ext>
            </a:extLst>
          </p:cNvPr>
          <p:cNvSpPr txBox="1"/>
          <p:nvPr/>
        </p:nvSpPr>
        <p:spPr>
          <a:xfrm>
            <a:off x="8323434" y="4009587"/>
            <a:ext cx="1627390" cy="338554"/>
          </a:xfrm>
          <a:prstGeom prst="rect">
            <a:avLst/>
          </a:prstGeom>
          <a:noFill/>
        </p:spPr>
        <p:txBody>
          <a:bodyPr wrap="square" rtlCol="0">
            <a:spAutoFit/>
          </a:bodyPr>
          <a:lstStyle/>
          <a:p>
            <a:r>
              <a:rPr lang="en-CA" altLang="ko-KR" sz="1600" b="1">
                <a:solidFill>
                  <a:schemeClr val="accent4"/>
                </a:solidFill>
              </a:rPr>
              <a:t>INFERENCING</a:t>
            </a:r>
            <a:endParaRPr lang="ko-KR" altLang="en-US" sz="1600" b="1">
              <a:solidFill>
                <a:schemeClr val="accent4"/>
              </a:solidFill>
            </a:endParaRPr>
          </a:p>
        </p:txBody>
      </p:sp>
      <p:sp>
        <p:nvSpPr>
          <p:cNvPr id="13" name="TextBox 12">
            <a:extLst>
              <a:ext uri="{FF2B5EF4-FFF2-40B4-BE49-F238E27FC236}">
                <a16:creationId xmlns:a16="http://schemas.microsoft.com/office/drawing/2014/main" id="{9CDE4603-53B5-4D11-AFE7-9C72523C2958}"/>
              </a:ext>
            </a:extLst>
          </p:cNvPr>
          <p:cNvSpPr txBox="1"/>
          <p:nvPr/>
        </p:nvSpPr>
        <p:spPr>
          <a:xfrm>
            <a:off x="9796646" y="3376594"/>
            <a:ext cx="1942636" cy="584775"/>
          </a:xfrm>
          <a:prstGeom prst="rect">
            <a:avLst/>
          </a:prstGeom>
          <a:noFill/>
        </p:spPr>
        <p:txBody>
          <a:bodyPr wrap="square" rtlCol="0">
            <a:spAutoFit/>
          </a:bodyPr>
          <a:lstStyle/>
          <a:p>
            <a:r>
              <a:rPr lang="en-CA" altLang="ko-KR" sz="1600" b="1">
                <a:solidFill>
                  <a:schemeClr val="accent5"/>
                </a:solidFill>
              </a:rPr>
              <a:t>ANALYZE &amp; EVALUATE</a:t>
            </a:r>
            <a:endParaRPr lang="ko-KR" altLang="en-US" sz="1600" b="1">
              <a:solidFill>
                <a:schemeClr val="accent5"/>
              </a:solidFill>
            </a:endParaRPr>
          </a:p>
        </p:txBody>
      </p:sp>
      <p:sp>
        <p:nvSpPr>
          <p:cNvPr id="23" name="Rectangle 22">
            <a:extLst>
              <a:ext uri="{FF2B5EF4-FFF2-40B4-BE49-F238E27FC236}">
                <a16:creationId xmlns:a16="http://schemas.microsoft.com/office/drawing/2014/main" id="{DEF0CBFE-78EA-4F1F-A330-952866E7D903}"/>
              </a:ext>
            </a:extLst>
          </p:cNvPr>
          <p:cNvSpPr/>
          <p:nvPr/>
        </p:nvSpPr>
        <p:spPr>
          <a:xfrm>
            <a:off x="0" y="6172796"/>
            <a:ext cx="3771183" cy="243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EB7BFF4-87D0-4314-959B-357CE4E04EF4}"/>
              </a:ext>
            </a:extLst>
          </p:cNvPr>
          <p:cNvSpPr txBox="1"/>
          <p:nvPr/>
        </p:nvSpPr>
        <p:spPr>
          <a:xfrm>
            <a:off x="4631711" y="3901155"/>
            <a:ext cx="2005129" cy="1015663"/>
          </a:xfrm>
          <a:prstGeom prst="rect">
            <a:avLst/>
          </a:prstGeom>
          <a:noFill/>
        </p:spPr>
        <p:txBody>
          <a:bodyPr wrap="square" rtlCol="0">
            <a:spAutoFit/>
          </a:bodyPr>
          <a:lstStyle/>
          <a:p>
            <a:pPr algn="r"/>
            <a:r>
              <a:rPr lang="en-CA" altLang="ko-KR" sz="1200">
                <a:solidFill>
                  <a:schemeClr val="tx1">
                    <a:lumMod val="75000"/>
                    <a:lumOff val="25000"/>
                  </a:schemeClr>
                </a:solidFill>
              </a:rPr>
              <a:t>Students need to be able to identify the purpose, main point and overall message the author wants to convey.</a:t>
            </a:r>
            <a:endParaRPr lang="ko-KR" altLang="en-US" sz="1200">
              <a:solidFill>
                <a:schemeClr val="tx1">
                  <a:lumMod val="75000"/>
                  <a:lumOff val="25000"/>
                </a:schemeClr>
              </a:solidFill>
            </a:endParaRPr>
          </a:p>
        </p:txBody>
      </p:sp>
      <p:sp>
        <p:nvSpPr>
          <p:cNvPr id="32" name="TextBox 31">
            <a:extLst>
              <a:ext uri="{FF2B5EF4-FFF2-40B4-BE49-F238E27FC236}">
                <a16:creationId xmlns:a16="http://schemas.microsoft.com/office/drawing/2014/main" id="{38A372C5-FAE1-48AB-9CEC-CE1D110C50B0}"/>
              </a:ext>
            </a:extLst>
          </p:cNvPr>
          <p:cNvSpPr txBox="1"/>
          <p:nvPr/>
        </p:nvSpPr>
        <p:spPr>
          <a:xfrm>
            <a:off x="6439160" y="3644316"/>
            <a:ext cx="1660152" cy="461665"/>
          </a:xfrm>
          <a:prstGeom prst="rect">
            <a:avLst/>
          </a:prstGeom>
          <a:noFill/>
        </p:spPr>
        <p:txBody>
          <a:bodyPr wrap="square" rtlCol="0">
            <a:spAutoFit/>
          </a:bodyPr>
          <a:lstStyle/>
          <a:p>
            <a:pPr algn="r"/>
            <a:r>
              <a:rPr lang="en-CA" altLang="ko-KR" sz="1200">
                <a:solidFill>
                  <a:schemeClr val="tx1">
                    <a:lumMod val="75000"/>
                    <a:lumOff val="25000"/>
                  </a:schemeClr>
                </a:solidFill>
              </a:rPr>
              <a:t>Personal, text to text and world</a:t>
            </a:r>
            <a:endParaRPr lang="ko-KR" altLang="en-US" sz="1200">
              <a:solidFill>
                <a:schemeClr val="tx1">
                  <a:lumMod val="75000"/>
                  <a:lumOff val="25000"/>
                </a:schemeClr>
              </a:solidFill>
            </a:endParaRPr>
          </a:p>
        </p:txBody>
      </p:sp>
      <p:sp>
        <p:nvSpPr>
          <p:cNvPr id="33" name="TextBox 32">
            <a:extLst>
              <a:ext uri="{FF2B5EF4-FFF2-40B4-BE49-F238E27FC236}">
                <a16:creationId xmlns:a16="http://schemas.microsoft.com/office/drawing/2014/main" id="{5C5DC1BB-868B-4677-8F24-701501359D4B}"/>
              </a:ext>
            </a:extLst>
          </p:cNvPr>
          <p:cNvSpPr txBox="1"/>
          <p:nvPr/>
        </p:nvSpPr>
        <p:spPr>
          <a:xfrm>
            <a:off x="7630446" y="3111658"/>
            <a:ext cx="2005129" cy="276999"/>
          </a:xfrm>
          <a:prstGeom prst="rect">
            <a:avLst/>
          </a:prstGeom>
          <a:noFill/>
        </p:spPr>
        <p:txBody>
          <a:bodyPr wrap="square" rtlCol="0">
            <a:spAutoFit/>
          </a:bodyPr>
          <a:lstStyle/>
          <a:p>
            <a:pPr algn="r"/>
            <a:r>
              <a:rPr lang="en-CA" altLang="ko-KR" sz="1200">
                <a:solidFill>
                  <a:schemeClr val="tx1">
                    <a:lumMod val="75000"/>
                    <a:lumOff val="25000"/>
                  </a:schemeClr>
                </a:solidFill>
              </a:rPr>
              <a:t>Reading between the lines</a:t>
            </a:r>
            <a:endParaRPr lang="ko-KR" altLang="en-US" sz="1200">
              <a:solidFill>
                <a:schemeClr val="tx1">
                  <a:lumMod val="75000"/>
                  <a:lumOff val="25000"/>
                </a:schemeClr>
              </a:solidFill>
            </a:endParaRPr>
          </a:p>
        </p:txBody>
      </p:sp>
      <p:sp>
        <p:nvSpPr>
          <p:cNvPr id="34" name="TextBox 33">
            <a:extLst>
              <a:ext uri="{FF2B5EF4-FFF2-40B4-BE49-F238E27FC236}">
                <a16:creationId xmlns:a16="http://schemas.microsoft.com/office/drawing/2014/main" id="{783C2651-D783-4E9B-AC2A-CB202D185699}"/>
              </a:ext>
            </a:extLst>
          </p:cNvPr>
          <p:cNvSpPr txBox="1"/>
          <p:nvPr/>
        </p:nvSpPr>
        <p:spPr>
          <a:xfrm>
            <a:off x="3189314" y="4906696"/>
            <a:ext cx="2005129" cy="646331"/>
          </a:xfrm>
          <a:prstGeom prst="rect">
            <a:avLst/>
          </a:prstGeom>
          <a:noFill/>
        </p:spPr>
        <p:txBody>
          <a:bodyPr wrap="square" rtlCol="0">
            <a:spAutoFit/>
          </a:bodyPr>
          <a:lstStyle/>
          <a:p>
            <a:pPr algn="r"/>
            <a:r>
              <a:rPr lang="en-US" altLang="ko-KR" sz="1200">
                <a:solidFill>
                  <a:schemeClr val="tx1">
                    <a:lumMod val="75000"/>
                    <a:lumOff val="25000"/>
                  </a:schemeClr>
                </a:solidFill>
              </a:rPr>
              <a:t>Students need to be able to decode words before they can make meaning.  </a:t>
            </a:r>
            <a:endParaRPr lang="ko-KR" altLang="en-US" sz="1200">
              <a:solidFill>
                <a:schemeClr val="tx1">
                  <a:lumMod val="75000"/>
                  <a:lumOff val="25000"/>
                </a:schemeClr>
              </a:solidFill>
            </a:endParaRPr>
          </a:p>
        </p:txBody>
      </p:sp>
      <p:pic>
        <p:nvPicPr>
          <p:cNvPr id="4098" name="Picture 2" descr="3d Renderer Image. White People Reading A Book. Isolated White Background.  Stock Photo, Picture and Royalty Free Image. Image 36162426.">
            <a:extLst>
              <a:ext uri="{FF2B5EF4-FFF2-40B4-BE49-F238E27FC236}">
                <a16:creationId xmlns:a16="http://schemas.microsoft.com/office/drawing/2014/main" id="{1D0CB699-03C4-2A1B-4BEB-79C1ECD14B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21" r="12671"/>
          <a:stretch/>
        </p:blipFill>
        <p:spPr bwMode="auto">
          <a:xfrm>
            <a:off x="184983" y="3129380"/>
            <a:ext cx="3110719" cy="297614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7FAA9AAA-D4F0-CFB9-3732-987A53402E9C}"/>
              </a:ext>
            </a:extLst>
          </p:cNvPr>
          <p:cNvSpPr txBox="1"/>
          <p:nvPr/>
        </p:nvSpPr>
        <p:spPr>
          <a:xfrm>
            <a:off x="9409940" y="2319782"/>
            <a:ext cx="2005129" cy="646331"/>
          </a:xfrm>
          <a:prstGeom prst="rect">
            <a:avLst/>
          </a:prstGeom>
          <a:noFill/>
        </p:spPr>
        <p:txBody>
          <a:bodyPr wrap="square" rtlCol="0">
            <a:spAutoFit/>
          </a:bodyPr>
          <a:lstStyle/>
          <a:p>
            <a:pPr algn="r"/>
            <a:r>
              <a:rPr lang="en-CA" altLang="ko-KR" sz="1200">
                <a:solidFill>
                  <a:schemeClr val="tx1">
                    <a:lumMod val="75000"/>
                    <a:lumOff val="25000"/>
                  </a:schemeClr>
                </a:solidFill>
              </a:rPr>
              <a:t>Express opinions, pass judgement, justify with evidence.</a:t>
            </a:r>
            <a:endParaRPr lang="ko-KR" altLang="en-US" sz="1200">
              <a:solidFill>
                <a:schemeClr val="tx1">
                  <a:lumMod val="75000"/>
                  <a:lumOff val="25000"/>
                </a:schemeClr>
              </a:solidFill>
            </a:endParaRPr>
          </a:p>
        </p:txBody>
      </p:sp>
      <p:pic>
        <p:nvPicPr>
          <p:cNvPr id="26" name="Graphic 25" descr="Arrow: Clockwise curve with solid fill">
            <a:extLst>
              <a:ext uri="{FF2B5EF4-FFF2-40B4-BE49-F238E27FC236}">
                <a16:creationId xmlns:a16="http://schemas.microsoft.com/office/drawing/2014/main" id="{842EBAD4-1479-7BEB-4020-E749C9508A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801318">
            <a:off x="5274961" y="5455750"/>
            <a:ext cx="1238230" cy="1987858"/>
          </a:xfrm>
          <a:prstGeom prst="rect">
            <a:avLst/>
          </a:prstGeom>
        </p:spPr>
      </p:pic>
      <p:pic>
        <p:nvPicPr>
          <p:cNvPr id="27" name="Graphic 26" descr="Arrow: Clockwise curve with solid fill">
            <a:extLst>
              <a:ext uri="{FF2B5EF4-FFF2-40B4-BE49-F238E27FC236}">
                <a16:creationId xmlns:a16="http://schemas.microsoft.com/office/drawing/2014/main" id="{B1783F91-38C0-2734-242F-9046CEB9B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450618">
            <a:off x="6588939" y="4839734"/>
            <a:ext cx="1238230" cy="1987858"/>
          </a:xfrm>
          <a:prstGeom prst="rect">
            <a:avLst/>
          </a:prstGeom>
        </p:spPr>
      </p:pic>
      <p:sp>
        <p:nvSpPr>
          <p:cNvPr id="28" name="Rectangle 27">
            <a:extLst>
              <a:ext uri="{FF2B5EF4-FFF2-40B4-BE49-F238E27FC236}">
                <a16:creationId xmlns:a16="http://schemas.microsoft.com/office/drawing/2014/main" id="{046E563E-B936-CA6C-0D80-98793E2F31F6}"/>
              </a:ext>
            </a:extLst>
          </p:cNvPr>
          <p:cNvSpPr/>
          <p:nvPr/>
        </p:nvSpPr>
        <p:spPr>
          <a:xfrm>
            <a:off x="8196766" y="5324600"/>
            <a:ext cx="3421791" cy="11576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i="1"/>
              <a:t>Our main focus this year…</a:t>
            </a:r>
          </a:p>
        </p:txBody>
      </p:sp>
      <p:sp>
        <p:nvSpPr>
          <p:cNvPr id="30" name="TextBox 29">
            <a:extLst>
              <a:ext uri="{FF2B5EF4-FFF2-40B4-BE49-F238E27FC236}">
                <a16:creationId xmlns:a16="http://schemas.microsoft.com/office/drawing/2014/main" id="{8C31114B-26DE-57A7-3876-1102211565D8}"/>
              </a:ext>
            </a:extLst>
          </p:cNvPr>
          <p:cNvSpPr txBox="1"/>
          <p:nvPr/>
        </p:nvSpPr>
        <p:spPr>
          <a:xfrm>
            <a:off x="208896" y="960977"/>
            <a:ext cx="7409594" cy="2846933"/>
          </a:xfrm>
          <a:prstGeom prst="rect">
            <a:avLst/>
          </a:prstGeom>
          <a:noFill/>
        </p:spPr>
        <p:txBody>
          <a:bodyPr wrap="square" rtlCol="0">
            <a:spAutoFit/>
          </a:bodyPr>
          <a:lstStyle/>
          <a:p>
            <a:r>
              <a:rPr lang="en-CA" sz="2400" i="1">
                <a:solidFill>
                  <a:srgbClr val="02192D"/>
                </a:solidFill>
                <a:effectLst/>
                <a:latin typeface="Avenir Next Condensed" panose="020B0506020202020204" pitchFamily="34" charset="0"/>
              </a:rPr>
              <a:t>“Vocabulary is important for reading comprehension. </a:t>
            </a:r>
            <a:r>
              <a:rPr lang="en-CA" sz="2400" b="1" i="1">
                <a:solidFill>
                  <a:schemeClr val="accent3"/>
                </a:solidFill>
                <a:effectLst/>
                <a:latin typeface="Avenir Next Condensed" panose="020B0506020202020204" pitchFamily="34" charset="0"/>
              </a:rPr>
              <a:t>Readers cannot understand what they are reading without knowing what most of the words mean.</a:t>
            </a:r>
            <a:r>
              <a:rPr lang="en-CA" sz="2400" i="1">
                <a:solidFill>
                  <a:srgbClr val="02192D"/>
                </a:solidFill>
                <a:effectLst/>
                <a:latin typeface="Avenir Next Condensed" panose="020B0506020202020204" pitchFamily="34" charset="0"/>
              </a:rPr>
              <a:t> As children learn to read more advanced texts, they must learn the meaning of new words that are not part of their oral vocabulary. “</a:t>
            </a:r>
            <a:endParaRPr lang="en-CA" sz="1400" i="1">
              <a:effectLst/>
              <a:latin typeface="Avenir Next Condensed" panose="020B0506020202020204" pitchFamily="34" charset="0"/>
            </a:endParaRPr>
          </a:p>
          <a:p>
            <a:endParaRPr lang="en-CA" sz="900" b="1" i="1">
              <a:effectLst/>
              <a:latin typeface="Arial" panose="020B0604020202020204" pitchFamily="34" charset="0"/>
            </a:endParaRPr>
          </a:p>
          <a:p>
            <a:pPr algn="r"/>
            <a:r>
              <a:rPr lang="en-CA" sz="1200" b="1" i="1">
                <a:effectLst/>
                <a:latin typeface="Arial" panose="020B0604020202020204" pitchFamily="34" charset="0"/>
              </a:rPr>
              <a:t>National Center on Improving Literacy in Partnership with </a:t>
            </a:r>
          </a:p>
          <a:p>
            <a:pPr algn="r"/>
            <a:r>
              <a:rPr lang="en-CA" sz="1200" b="1" i="1">
                <a:effectLst/>
                <a:latin typeface="Arial" panose="020B0604020202020204" pitchFamily="34" charset="0"/>
              </a:rPr>
              <a:t>The Reading League Journal</a:t>
            </a:r>
            <a:r>
              <a:rPr lang="en-CA" sz="1400" b="1" i="1">
                <a:effectLst/>
                <a:latin typeface="Arial" panose="020B0604020202020204" pitchFamily="34" charset="0"/>
              </a:rPr>
              <a:t> </a:t>
            </a:r>
            <a:endParaRPr lang="en-CA" sz="1400"/>
          </a:p>
        </p:txBody>
      </p:sp>
    </p:spTree>
    <p:extLst>
      <p:ext uri="{BB962C8B-B14F-4D97-AF65-F5344CB8AC3E}">
        <p14:creationId xmlns:p14="http://schemas.microsoft.com/office/powerpoint/2010/main" val="119838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1838B6-C4E4-2331-8584-F4CAE17B5145}"/>
              </a:ext>
            </a:extLst>
          </p:cNvPr>
          <p:cNvSpPr txBox="1"/>
          <p:nvPr/>
        </p:nvSpPr>
        <p:spPr>
          <a:xfrm>
            <a:off x="860612" y="1102659"/>
            <a:ext cx="10139082" cy="2554545"/>
          </a:xfrm>
          <a:prstGeom prst="rect">
            <a:avLst/>
          </a:prstGeom>
          <a:noFill/>
        </p:spPr>
        <p:txBody>
          <a:bodyPr wrap="square" rtlCol="0">
            <a:spAutoFit/>
          </a:bodyPr>
          <a:lstStyle/>
          <a:p>
            <a:pPr algn="ctr"/>
            <a:r>
              <a:rPr lang="en-US" sz="8000">
                <a:solidFill>
                  <a:schemeClr val="bg1"/>
                </a:solidFill>
                <a:latin typeface="Avenir Next Condensed" panose="020B0506020202020204" pitchFamily="34" charset="0"/>
              </a:rPr>
              <a:t>HOW CAN PARENTS HELP???</a:t>
            </a:r>
          </a:p>
        </p:txBody>
      </p:sp>
    </p:spTree>
    <p:extLst>
      <p:ext uri="{BB962C8B-B14F-4D97-AF65-F5344CB8AC3E}">
        <p14:creationId xmlns:p14="http://schemas.microsoft.com/office/powerpoint/2010/main" val="215772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738998-45F8-374D-076D-6AE8A7C7D83B}"/>
              </a:ext>
            </a:extLst>
          </p:cNvPr>
          <p:cNvSpPr>
            <a:spLocks noGrp="1"/>
          </p:cNvSpPr>
          <p:nvPr>
            <p:ph type="body" sz="quarter" idx="10"/>
          </p:nvPr>
        </p:nvSpPr>
        <p:spPr>
          <a:xfrm>
            <a:off x="11206" y="0"/>
            <a:ext cx="5085229" cy="6858000"/>
          </a:xfrm>
          <a:solidFill>
            <a:schemeClr val="accent1"/>
          </a:solidFill>
          <a:ln>
            <a:solidFill>
              <a:schemeClr val="accent1"/>
            </a:solidFill>
          </a:ln>
        </p:spPr>
        <p:txBody>
          <a:bodyPr/>
          <a:lstStyle/>
          <a:p>
            <a:r>
              <a:rPr lang="en-US" sz="6600" b="1">
                <a:latin typeface="Modern Love Grunge" pitchFamily="82" charset="0"/>
              </a:rPr>
              <a:t>HOW CAN  YOU HELP?</a:t>
            </a:r>
          </a:p>
        </p:txBody>
      </p:sp>
      <p:sp>
        <p:nvSpPr>
          <p:cNvPr id="3" name="TextBox 2">
            <a:extLst>
              <a:ext uri="{FF2B5EF4-FFF2-40B4-BE49-F238E27FC236}">
                <a16:creationId xmlns:a16="http://schemas.microsoft.com/office/drawing/2014/main" id="{2E80C2BF-F7E1-8EEA-85CC-C59632F87A84}"/>
              </a:ext>
            </a:extLst>
          </p:cNvPr>
          <p:cNvSpPr txBox="1"/>
          <p:nvPr/>
        </p:nvSpPr>
        <p:spPr>
          <a:xfrm>
            <a:off x="5593977" y="335845"/>
            <a:ext cx="5981700" cy="7294305"/>
          </a:xfrm>
          <a:prstGeom prst="rect">
            <a:avLst/>
          </a:prstGeom>
          <a:noFill/>
        </p:spPr>
        <p:txBody>
          <a:bodyPr wrap="square" rtlCol="0">
            <a:spAutoFit/>
          </a:bodyPr>
          <a:lstStyle/>
          <a:p>
            <a:pPr marL="285750" indent="-285750">
              <a:buFont typeface="Arial" panose="020B0604020202020204" pitchFamily="34" charset="0"/>
              <a:buChar char="•"/>
            </a:pPr>
            <a:r>
              <a:rPr lang="en-US" sz="3600">
                <a:latin typeface="Avenir Next Condensed" panose="020B0506020202020204" pitchFamily="34" charset="0"/>
              </a:rPr>
              <a:t>Have your child read for </a:t>
            </a:r>
            <a:r>
              <a:rPr lang="en-US" sz="3600" b="1">
                <a:latin typeface="Avenir Next Condensed" panose="020B0506020202020204" pitchFamily="34" charset="0"/>
              </a:rPr>
              <a:t>30 min. everyday</a:t>
            </a:r>
            <a:r>
              <a:rPr lang="en-US" sz="3600">
                <a:latin typeface="Avenir Next Condensed" panose="020B0506020202020204" pitchFamily="34" charset="0"/>
              </a:rPr>
              <a:t>.</a:t>
            </a:r>
          </a:p>
          <a:p>
            <a:pPr marL="285750" indent="-285750">
              <a:buFont typeface="Arial" panose="020B0604020202020204" pitchFamily="34" charset="0"/>
              <a:buChar char="•"/>
            </a:pPr>
            <a:r>
              <a:rPr lang="en-US" sz="3600">
                <a:latin typeface="Avenir Next Condensed" panose="020B0506020202020204" pitchFamily="34" charset="0"/>
              </a:rPr>
              <a:t>If in French Immersion, </a:t>
            </a:r>
            <a:r>
              <a:rPr lang="en-US" sz="3600" b="1">
                <a:latin typeface="Avenir Next Condensed" panose="020B0506020202020204" pitchFamily="34" charset="0"/>
              </a:rPr>
              <a:t>read every other day in FRENCH</a:t>
            </a:r>
            <a:r>
              <a:rPr lang="en-US" sz="3600">
                <a:latin typeface="Avenir Next Condensed" panose="020B0506020202020204" pitchFamily="34" charset="0"/>
              </a:rPr>
              <a:t>!</a:t>
            </a:r>
          </a:p>
          <a:p>
            <a:pPr marL="285750" indent="-285750">
              <a:buFont typeface="Arial" panose="020B0604020202020204" pitchFamily="34" charset="0"/>
              <a:buChar char="•"/>
            </a:pPr>
            <a:r>
              <a:rPr lang="en-US" sz="3600">
                <a:latin typeface="Avenir Next Condensed" panose="020B0506020202020204" pitchFamily="34" charset="0"/>
              </a:rPr>
              <a:t>If your child is a struggling reader, have your child </a:t>
            </a:r>
            <a:r>
              <a:rPr lang="en-US" sz="3600" b="1">
                <a:latin typeface="Avenir Next Condensed" panose="020B0506020202020204" pitchFamily="34" charset="0"/>
              </a:rPr>
              <a:t>read out loud with you </a:t>
            </a:r>
            <a:r>
              <a:rPr lang="en-US" sz="3600">
                <a:latin typeface="Avenir Next Condensed" panose="020B0506020202020204" pitchFamily="34" charset="0"/>
              </a:rPr>
              <a:t>for 15 min.</a:t>
            </a:r>
            <a:r>
              <a:rPr lang="en-US" sz="3600" b="1">
                <a:latin typeface="Avenir Next Condensed" panose="020B0506020202020204" pitchFamily="34" charset="0"/>
              </a:rPr>
              <a:t>.</a:t>
            </a:r>
          </a:p>
          <a:p>
            <a:pPr marL="285750" indent="-285750">
              <a:buFont typeface="Arial" panose="020B0604020202020204" pitchFamily="34" charset="0"/>
              <a:buChar char="•"/>
            </a:pPr>
            <a:r>
              <a:rPr lang="en-US" sz="3600">
                <a:latin typeface="Avenir Next Condensed" panose="020B0506020202020204" pitchFamily="34" charset="0"/>
              </a:rPr>
              <a:t>Make sure your child is </a:t>
            </a:r>
            <a:r>
              <a:rPr lang="en-US" sz="3600" b="1">
                <a:latin typeface="Avenir Next Condensed" panose="020B0506020202020204" pitchFamily="34" charset="0"/>
              </a:rPr>
              <a:t>reading something they chose</a:t>
            </a:r>
            <a:r>
              <a:rPr lang="en-US" sz="3600">
                <a:latin typeface="Avenir Next Condensed" panose="020B0506020202020204" pitchFamily="34" charset="0"/>
              </a:rPr>
              <a:t> to encourage reading for joy.</a:t>
            </a:r>
          </a:p>
          <a:p>
            <a:pPr marL="285750" indent="-285750">
              <a:buFont typeface="Arial" panose="020B0604020202020204" pitchFamily="34" charset="0"/>
              <a:buChar char="•"/>
            </a:pPr>
            <a:r>
              <a:rPr lang="en-US" sz="3600">
                <a:latin typeface="Avenir Next Condensed" panose="020B0506020202020204" pitchFamily="34" charset="0"/>
              </a:rPr>
              <a:t>Model </a:t>
            </a:r>
            <a:r>
              <a:rPr lang="en-US" sz="3600" b="1">
                <a:solidFill>
                  <a:schemeClr val="accent2"/>
                </a:solidFill>
                <a:latin typeface="Avenir Next Condensed" panose="020B0506020202020204" pitchFamily="34" charset="0"/>
              </a:rPr>
              <a:t>reading for joy</a:t>
            </a:r>
          </a:p>
        </p:txBody>
      </p:sp>
    </p:spTree>
    <p:extLst>
      <p:ext uri="{BB962C8B-B14F-4D97-AF65-F5344CB8AC3E}">
        <p14:creationId xmlns:p14="http://schemas.microsoft.com/office/powerpoint/2010/main" val="2610816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B2860-10FA-C113-C2C3-B45FFE87CE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B1DB555-E7A9-FABC-6017-EE7C2CD8930C}"/>
              </a:ext>
            </a:extLst>
          </p:cNvPr>
          <p:cNvSpPr>
            <a:spLocks noGrp="1"/>
          </p:cNvSpPr>
          <p:nvPr>
            <p:ph type="body" sz="quarter" idx="10"/>
          </p:nvPr>
        </p:nvSpPr>
        <p:spPr>
          <a:xfrm>
            <a:off x="11206" y="0"/>
            <a:ext cx="5085229" cy="6858000"/>
          </a:xfrm>
          <a:solidFill>
            <a:schemeClr val="accent1"/>
          </a:solidFill>
          <a:ln>
            <a:solidFill>
              <a:schemeClr val="accent1"/>
            </a:solidFill>
          </a:ln>
        </p:spPr>
        <p:txBody>
          <a:bodyPr/>
          <a:lstStyle/>
          <a:p>
            <a:r>
              <a:rPr lang="en-US" sz="6600" b="1">
                <a:latin typeface="Avenir Next Condensed" panose="020B0506020202020204" pitchFamily="34" charset="0"/>
              </a:rPr>
              <a:t>Engage in conversations that practice literacy skills.</a:t>
            </a:r>
          </a:p>
        </p:txBody>
      </p:sp>
      <p:sp>
        <p:nvSpPr>
          <p:cNvPr id="3" name="TextBox 2">
            <a:extLst>
              <a:ext uri="{FF2B5EF4-FFF2-40B4-BE49-F238E27FC236}">
                <a16:creationId xmlns:a16="http://schemas.microsoft.com/office/drawing/2014/main" id="{36129499-4B1F-47B7-1F9A-ACC7DB8CB0AF}"/>
              </a:ext>
            </a:extLst>
          </p:cNvPr>
          <p:cNvSpPr txBox="1"/>
          <p:nvPr/>
        </p:nvSpPr>
        <p:spPr>
          <a:xfrm>
            <a:off x="5661212" y="255163"/>
            <a:ext cx="5981700" cy="6186309"/>
          </a:xfrm>
          <a:prstGeom prst="rect">
            <a:avLst/>
          </a:prstGeom>
          <a:noFill/>
        </p:spPr>
        <p:txBody>
          <a:bodyPr wrap="square" rtlCol="0">
            <a:spAutoFit/>
          </a:bodyPr>
          <a:lstStyle/>
          <a:p>
            <a:r>
              <a:rPr lang="en-US" sz="3600">
                <a:latin typeface="Avenir Next Condensed" panose="020B0506020202020204" pitchFamily="34" charset="0"/>
              </a:rPr>
              <a:t>After reading, watching a movie or hearing a news report…</a:t>
            </a:r>
          </a:p>
          <a:p>
            <a:pPr marL="571500" indent="-571500">
              <a:buFont typeface="Arial" panose="020B0604020202020204" pitchFamily="34" charset="0"/>
              <a:buChar char="•"/>
            </a:pPr>
            <a:r>
              <a:rPr lang="en-US" sz="3600">
                <a:latin typeface="Avenir Next Condensed" panose="020B0506020202020204" pitchFamily="34" charset="0"/>
              </a:rPr>
              <a:t>Ask your child to summarize what the text is about (</a:t>
            </a:r>
            <a:r>
              <a:rPr lang="en-US" sz="3600" b="1">
                <a:solidFill>
                  <a:schemeClr val="accent2"/>
                </a:solidFill>
                <a:latin typeface="Avenir Next Condensed" panose="020B0506020202020204" pitchFamily="34" charset="0"/>
              </a:rPr>
              <a:t>main idea</a:t>
            </a:r>
            <a:r>
              <a:rPr lang="en-US" sz="3600">
                <a:latin typeface="Avenir Next Condensed" panose="020B0506020202020204" pitchFamily="34" charset="0"/>
              </a:rPr>
              <a:t>)</a:t>
            </a:r>
          </a:p>
          <a:p>
            <a:pPr marL="571500" indent="-571500">
              <a:buFont typeface="Arial" panose="020B0604020202020204" pitchFamily="34" charset="0"/>
              <a:buChar char="•"/>
            </a:pPr>
            <a:r>
              <a:rPr lang="en-US" sz="3600">
                <a:latin typeface="Avenir Next Condensed" panose="020B0506020202020204" pitchFamily="34" charset="0"/>
              </a:rPr>
              <a:t>Ask your child if what they heard or read reminds them of anything (</a:t>
            </a:r>
            <a:r>
              <a:rPr lang="en-US" sz="3600" b="1">
                <a:solidFill>
                  <a:schemeClr val="accent2"/>
                </a:solidFill>
                <a:latin typeface="Avenir Next Condensed" panose="020B0506020202020204" pitchFamily="34" charset="0"/>
              </a:rPr>
              <a:t>connections</a:t>
            </a:r>
            <a:r>
              <a:rPr lang="en-US" sz="3600">
                <a:latin typeface="Avenir Next Condensed" panose="020B0506020202020204" pitchFamily="34" charset="0"/>
              </a:rPr>
              <a:t>)</a:t>
            </a:r>
          </a:p>
          <a:p>
            <a:pPr marL="571500" indent="-571500">
              <a:buFont typeface="Arial" panose="020B0604020202020204" pitchFamily="34" charset="0"/>
              <a:buChar char="•"/>
            </a:pPr>
            <a:r>
              <a:rPr lang="en-US" sz="3600">
                <a:latin typeface="Avenir Next Condensed" panose="020B0506020202020204" pitchFamily="34" charset="0"/>
              </a:rPr>
              <a:t>Ask your child to express their opinion on what they saw or read (</a:t>
            </a:r>
            <a:r>
              <a:rPr lang="en-US" sz="3600" b="1">
                <a:solidFill>
                  <a:schemeClr val="accent2"/>
                </a:solidFill>
                <a:latin typeface="Avenir Next Condensed" panose="020B0506020202020204" pitchFamily="34" charset="0"/>
              </a:rPr>
              <a:t>analysis/evaluation</a:t>
            </a:r>
            <a:r>
              <a:rPr lang="en-US" sz="3600">
                <a:latin typeface="Avenir Next Condensed" panose="020B0506020202020204" pitchFamily="34" charset="0"/>
              </a:rPr>
              <a:t>)</a:t>
            </a:r>
          </a:p>
        </p:txBody>
      </p:sp>
    </p:spTree>
    <p:extLst>
      <p:ext uri="{BB962C8B-B14F-4D97-AF65-F5344CB8AC3E}">
        <p14:creationId xmlns:p14="http://schemas.microsoft.com/office/powerpoint/2010/main" val="380358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1699C-DE77-6AF0-43FB-14446E704E9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70AC4D-BBA1-5558-492A-92F54A5BCD85}"/>
              </a:ext>
            </a:extLst>
          </p:cNvPr>
          <p:cNvSpPr>
            <a:spLocks noGrp="1"/>
          </p:cNvSpPr>
          <p:nvPr>
            <p:ph type="body" sz="quarter" idx="10"/>
          </p:nvPr>
        </p:nvSpPr>
        <p:spPr>
          <a:xfrm>
            <a:off x="11206" y="0"/>
            <a:ext cx="5085229" cy="6858000"/>
          </a:xfrm>
          <a:solidFill>
            <a:schemeClr val="accent1"/>
          </a:solidFill>
          <a:ln>
            <a:solidFill>
              <a:schemeClr val="accent1"/>
            </a:solidFill>
          </a:ln>
        </p:spPr>
        <p:txBody>
          <a:bodyPr/>
          <a:lstStyle/>
          <a:p>
            <a:r>
              <a:rPr lang="en-US" sz="6600" b="1">
                <a:latin typeface="Modern Love Grunge" pitchFamily="82" charset="0"/>
              </a:rPr>
              <a:t>What else???</a:t>
            </a:r>
          </a:p>
        </p:txBody>
      </p:sp>
      <p:sp>
        <p:nvSpPr>
          <p:cNvPr id="3" name="TextBox 2">
            <a:extLst>
              <a:ext uri="{FF2B5EF4-FFF2-40B4-BE49-F238E27FC236}">
                <a16:creationId xmlns:a16="http://schemas.microsoft.com/office/drawing/2014/main" id="{C8C2ABD6-CE6C-C45D-3EB6-DEF658CBB2A8}"/>
              </a:ext>
            </a:extLst>
          </p:cNvPr>
          <p:cNvSpPr txBox="1"/>
          <p:nvPr/>
        </p:nvSpPr>
        <p:spPr>
          <a:xfrm>
            <a:off x="5661212" y="889843"/>
            <a:ext cx="5981700" cy="6740307"/>
          </a:xfrm>
          <a:prstGeom prst="rect">
            <a:avLst/>
          </a:prstGeom>
          <a:noFill/>
        </p:spPr>
        <p:txBody>
          <a:bodyPr wrap="square" rtlCol="0">
            <a:spAutoFit/>
          </a:bodyPr>
          <a:lstStyle/>
          <a:p>
            <a:pPr marL="571500" indent="-571500">
              <a:buFont typeface="Arial" panose="020B0604020202020204" pitchFamily="34" charset="0"/>
              <a:buChar char="•"/>
            </a:pPr>
            <a:r>
              <a:rPr lang="en-US" sz="3600">
                <a:latin typeface="Avenir Next Condensed" panose="020B0506020202020204" pitchFamily="34" charset="0"/>
              </a:rPr>
              <a:t>Make sure your child has a </a:t>
            </a:r>
            <a:r>
              <a:rPr lang="en-US" sz="3600" b="1">
                <a:latin typeface="Avenir Next Condensed" panose="020B0506020202020204" pitchFamily="34" charset="0"/>
              </a:rPr>
              <a:t>library card</a:t>
            </a:r>
          </a:p>
          <a:p>
            <a:pPr marL="571500" indent="-571500">
              <a:buFont typeface="Arial" panose="020B0604020202020204" pitchFamily="34" charset="0"/>
              <a:buChar char="•"/>
            </a:pPr>
            <a:r>
              <a:rPr lang="en-US" sz="3600">
                <a:latin typeface="Avenir Next Condensed" panose="020B0506020202020204" pitchFamily="34" charset="0"/>
              </a:rPr>
              <a:t>Consider </a:t>
            </a:r>
            <a:r>
              <a:rPr lang="en-US" sz="3600" b="1">
                <a:latin typeface="Avenir Next Condensed" panose="020B0506020202020204" pitchFamily="34" charset="0"/>
              </a:rPr>
              <a:t>e-books or audiobooks </a:t>
            </a:r>
            <a:r>
              <a:rPr lang="en-US" sz="3600">
                <a:latin typeface="Avenir Next Condensed" panose="020B0506020202020204" pitchFamily="34" charset="0"/>
              </a:rPr>
              <a:t>to help striving readers (</a:t>
            </a:r>
            <a:r>
              <a:rPr lang="en-US" sz="3600" b="1">
                <a:solidFill>
                  <a:schemeClr val="accent2"/>
                </a:solidFill>
                <a:latin typeface="Avenir Next Condensed" panose="020B0506020202020204" pitchFamily="34" charset="0"/>
              </a:rPr>
              <a:t>Libby app is free</a:t>
            </a:r>
            <a:r>
              <a:rPr lang="en-US" sz="3600">
                <a:latin typeface="Avenir Next Condensed" panose="020B0506020202020204" pitchFamily="34" charset="0"/>
              </a:rPr>
              <a:t>!!!)</a:t>
            </a:r>
          </a:p>
          <a:p>
            <a:pPr marL="571500" indent="-571500">
              <a:buFont typeface="Arial" panose="020B0604020202020204" pitchFamily="34" charset="0"/>
              <a:buChar char="•"/>
            </a:pPr>
            <a:r>
              <a:rPr lang="en-US" sz="3600">
                <a:latin typeface="Avenir Next Condensed" panose="020B0506020202020204" pitchFamily="34" charset="0"/>
              </a:rPr>
              <a:t>Play </a:t>
            </a:r>
            <a:r>
              <a:rPr lang="en-US" sz="3600" b="1">
                <a:latin typeface="Avenir Next Condensed" panose="020B0506020202020204" pitchFamily="34" charset="0"/>
              </a:rPr>
              <a:t>word games </a:t>
            </a:r>
            <a:r>
              <a:rPr lang="en-US" sz="3600">
                <a:latin typeface="Avenir Next Condensed" panose="020B0506020202020204" pitchFamily="34" charset="0"/>
              </a:rPr>
              <a:t>(Scrabble, Boggle, Wordle, Code Names, Apples to Apples…) </a:t>
            </a:r>
            <a:r>
              <a:rPr lang="en-US" sz="3600">
                <a:latin typeface="Avenir Next Condensed" panose="020B0506020202020204" pitchFamily="34" charset="0"/>
                <a:sym typeface="Wingdings" pitchFamily="2" charset="2"/>
              </a:rPr>
              <a:t> to build vocabulary</a:t>
            </a:r>
          </a:p>
          <a:p>
            <a:pPr marL="571500" indent="-571500">
              <a:buFont typeface="Arial" panose="020B0604020202020204" pitchFamily="34" charset="0"/>
              <a:buChar char="•"/>
            </a:pPr>
            <a:r>
              <a:rPr lang="en-US" sz="3600">
                <a:latin typeface="Avenir Next Condensed" panose="020B0506020202020204" pitchFamily="34" charset="0"/>
                <a:sym typeface="Wingdings" pitchFamily="2" charset="2"/>
              </a:rPr>
              <a:t>Consider listening to a </a:t>
            </a:r>
            <a:r>
              <a:rPr lang="en-US" sz="3600" b="1">
                <a:latin typeface="Avenir Next Condensed" panose="020B0506020202020204" pitchFamily="34" charset="0"/>
                <a:sym typeface="Wingdings" pitchFamily="2" charset="2"/>
              </a:rPr>
              <a:t>Podcast</a:t>
            </a:r>
            <a:endParaRPr lang="en-US" sz="3600" b="1">
              <a:latin typeface="Avenir Next Condensed" panose="020B0506020202020204" pitchFamily="34" charset="0"/>
            </a:endParaRPr>
          </a:p>
        </p:txBody>
      </p:sp>
    </p:spTree>
    <p:extLst>
      <p:ext uri="{BB962C8B-B14F-4D97-AF65-F5344CB8AC3E}">
        <p14:creationId xmlns:p14="http://schemas.microsoft.com/office/powerpoint/2010/main" val="347077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7F5CF-056A-7FD6-6E5C-403C91DCF1E9}"/>
            </a:ext>
          </a:extLst>
        </p:cNvPr>
        <p:cNvGrpSpPr/>
        <p:nvPr/>
      </p:nvGrpSpPr>
      <p:grpSpPr>
        <a:xfrm>
          <a:off x="0" y="0"/>
          <a:ext cx="0" cy="0"/>
          <a:chOff x="0" y="0"/>
          <a:chExt cx="0" cy="0"/>
        </a:xfrm>
      </p:grpSpPr>
      <p:sp>
        <p:nvSpPr>
          <p:cNvPr id="5" name="Arrow: Pentagon 4">
            <a:extLst>
              <a:ext uri="{FF2B5EF4-FFF2-40B4-BE49-F238E27FC236}">
                <a16:creationId xmlns:a16="http://schemas.microsoft.com/office/drawing/2014/main" id="{87F97DCB-F8E6-E5E9-1A9C-9A70C2ABDEB2}"/>
              </a:ext>
            </a:extLst>
          </p:cNvPr>
          <p:cNvSpPr/>
          <p:nvPr/>
        </p:nvSpPr>
        <p:spPr>
          <a:xfrm flipH="1">
            <a:off x="6400800" y="0"/>
            <a:ext cx="5791200" cy="6857999"/>
          </a:xfrm>
          <a:prstGeom prst="homePlate">
            <a:avLst>
              <a:gd name="adj" fmla="val 31849"/>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Pentagon 17">
            <a:extLst>
              <a:ext uri="{FF2B5EF4-FFF2-40B4-BE49-F238E27FC236}">
                <a16:creationId xmlns:a16="http://schemas.microsoft.com/office/drawing/2014/main" id="{7BFC475F-2D35-D140-56B0-1BC87A6E26F2}"/>
              </a:ext>
            </a:extLst>
          </p:cNvPr>
          <p:cNvSpPr/>
          <p:nvPr/>
        </p:nvSpPr>
        <p:spPr>
          <a:xfrm flipH="1">
            <a:off x="6400800" y="2393576"/>
            <a:ext cx="5791200" cy="2111189"/>
          </a:xfrm>
          <a:prstGeom prst="homePlate">
            <a:avLst>
              <a:gd name="adj" fmla="val 2682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CB6F83F-96AD-F710-7046-B9FA8A2D5EA5}"/>
              </a:ext>
            </a:extLst>
          </p:cNvPr>
          <p:cNvGrpSpPr/>
          <p:nvPr/>
        </p:nvGrpSpPr>
        <p:grpSpPr>
          <a:xfrm>
            <a:off x="7219518" y="3033671"/>
            <a:ext cx="4743634" cy="1294488"/>
            <a:chOff x="6665654" y="2925643"/>
            <a:chExt cx="4777152" cy="1294488"/>
          </a:xfrm>
        </p:grpSpPr>
        <p:sp>
          <p:nvSpPr>
            <p:cNvPr id="8" name="TextBox 7">
              <a:extLst>
                <a:ext uri="{FF2B5EF4-FFF2-40B4-BE49-F238E27FC236}">
                  <a16:creationId xmlns:a16="http://schemas.microsoft.com/office/drawing/2014/main" id="{0E854EB5-F857-BD41-CAA1-ACB5C5FF7958}"/>
                </a:ext>
              </a:extLst>
            </p:cNvPr>
            <p:cNvSpPr txBox="1"/>
            <p:nvPr/>
          </p:nvSpPr>
          <p:spPr>
            <a:xfrm>
              <a:off x="6665654" y="2925643"/>
              <a:ext cx="4777152" cy="830997"/>
            </a:xfrm>
            <a:prstGeom prst="rect">
              <a:avLst/>
            </a:prstGeom>
            <a:noFill/>
          </p:spPr>
          <p:txBody>
            <a:bodyPr wrap="square" rtlCol="0" anchor="ctr">
              <a:spAutoFit/>
            </a:bodyPr>
            <a:lstStyle/>
            <a:p>
              <a:r>
                <a:rPr lang="en-US" altLang="ko-KR" sz="4800" b="1">
                  <a:solidFill>
                    <a:schemeClr val="bg1"/>
                  </a:solidFill>
                  <a:latin typeface="+mj-lt"/>
                  <a:cs typeface="Arial" pitchFamily="34" charset="0"/>
                </a:rPr>
                <a:t>NUMERACY</a:t>
              </a:r>
            </a:p>
          </p:txBody>
        </p:sp>
        <p:sp>
          <p:nvSpPr>
            <p:cNvPr id="9" name="TextBox 8">
              <a:extLst>
                <a:ext uri="{FF2B5EF4-FFF2-40B4-BE49-F238E27FC236}">
                  <a16:creationId xmlns:a16="http://schemas.microsoft.com/office/drawing/2014/main" id="{C59BC38B-BF62-7F6F-8779-7EF3A0E5C114}"/>
                </a:ext>
              </a:extLst>
            </p:cNvPr>
            <p:cNvSpPr txBox="1"/>
            <p:nvPr/>
          </p:nvSpPr>
          <p:spPr>
            <a:xfrm>
              <a:off x="6665654" y="3840475"/>
              <a:ext cx="4777096" cy="379656"/>
            </a:xfrm>
            <a:prstGeom prst="rect">
              <a:avLst/>
            </a:prstGeom>
            <a:noFill/>
          </p:spPr>
          <p:txBody>
            <a:bodyPr wrap="square" rtlCol="0" anchor="ctr">
              <a:spAutoFit/>
            </a:bodyPr>
            <a:lstStyle/>
            <a:p>
              <a:endParaRPr lang="ko-KR" altLang="en-US" sz="1867">
                <a:solidFill>
                  <a:schemeClr val="bg1"/>
                </a:solidFill>
                <a:cs typeface="Arial" pitchFamily="34" charset="0"/>
              </a:endParaRPr>
            </a:p>
          </p:txBody>
        </p:sp>
      </p:grpSp>
    </p:spTree>
    <p:extLst>
      <p:ext uri="{BB962C8B-B14F-4D97-AF65-F5344CB8AC3E}">
        <p14:creationId xmlns:p14="http://schemas.microsoft.com/office/powerpoint/2010/main" val="237808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75D7C-1B36-3A46-BC7E-A3EDC93F97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621534F-C32A-D15F-4551-BD0787687DCC}"/>
              </a:ext>
            </a:extLst>
          </p:cNvPr>
          <p:cNvSpPr>
            <a:spLocks noGrp="1"/>
          </p:cNvSpPr>
          <p:nvPr>
            <p:ph type="body" sz="quarter" idx="10"/>
          </p:nvPr>
        </p:nvSpPr>
        <p:spPr/>
        <p:txBody>
          <a:bodyPr/>
          <a:lstStyle/>
          <a:p>
            <a:r>
              <a:rPr lang="en-US" sz="6600" b="1">
                <a:latin typeface="Avenir Next Condensed" panose="020B0506020202020204" pitchFamily="34" charset="0"/>
              </a:rPr>
              <a:t>What is Numeracy?</a:t>
            </a:r>
          </a:p>
        </p:txBody>
      </p:sp>
      <p:grpSp>
        <p:nvGrpSpPr>
          <p:cNvPr id="21" name="Group 20">
            <a:extLst>
              <a:ext uri="{FF2B5EF4-FFF2-40B4-BE49-F238E27FC236}">
                <a16:creationId xmlns:a16="http://schemas.microsoft.com/office/drawing/2014/main" id="{1F861599-3B20-A4A3-36E3-4139EBC9E41E}"/>
              </a:ext>
            </a:extLst>
          </p:cNvPr>
          <p:cNvGrpSpPr/>
          <p:nvPr/>
        </p:nvGrpSpPr>
        <p:grpSpPr>
          <a:xfrm>
            <a:off x="8208280" y="2078598"/>
            <a:ext cx="3890657" cy="1015663"/>
            <a:chOff x="7517921" y="4901998"/>
            <a:chExt cx="3890657" cy="1015663"/>
          </a:xfrm>
        </p:grpSpPr>
        <p:sp>
          <p:nvSpPr>
            <p:cNvPr id="22" name="TextBox 21">
              <a:extLst>
                <a:ext uri="{FF2B5EF4-FFF2-40B4-BE49-F238E27FC236}">
                  <a16:creationId xmlns:a16="http://schemas.microsoft.com/office/drawing/2014/main" id="{09867909-95E8-03D8-9ABE-02696D069639}"/>
                </a:ext>
              </a:extLst>
            </p:cNvPr>
            <p:cNvSpPr txBox="1"/>
            <p:nvPr/>
          </p:nvSpPr>
          <p:spPr>
            <a:xfrm>
              <a:off x="9463250" y="4901998"/>
              <a:ext cx="1851293" cy="369332"/>
            </a:xfrm>
            <a:prstGeom prst="rect">
              <a:avLst/>
            </a:prstGeom>
            <a:solidFill>
              <a:schemeClr val="accent2"/>
            </a:solidFill>
          </p:spPr>
          <p:txBody>
            <a:bodyPr wrap="square" rtlCol="0">
              <a:spAutoFit/>
            </a:bodyPr>
            <a:lstStyle/>
            <a:p>
              <a:pPr algn="ctr"/>
              <a:r>
                <a:rPr lang="en-US" altLang="ko-KR" b="1">
                  <a:cs typeface="Arial" pitchFamily="34" charset="0"/>
                </a:rPr>
                <a:t>Ability</a:t>
              </a:r>
              <a:endParaRPr lang="ko-KR" altLang="en-US" b="1">
                <a:cs typeface="Arial" pitchFamily="34" charset="0"/>
              </a:endParaRPr>
            </a:p>
          </p:txBody>
        </p:sp>
        <p:sp>
          <p:nvSpPr>
            <p:cNvPr id="23" name="TextBox 22">
              <a:extLst>
                <a:ext uri="{FF2B5EF4-FFF2-40B4-BE49-F238E27FC236}">
                  <a16:creationId xmlns:a16="http://schemas.microsoft.com/office/drawing/2014/main" id="{B37FDBC7-5CDE-2538-1F7B-C3D70CB2E533}"/>
                </a:ext>
              </a:extLst>
            </p:cNvPr>
            <p:cNvSpPr txBox="1"/>
            <p:nvPr/>
          </p:nvSpPr>
          <p:spPr>
            <a:xfrm>
              <a:off x="7517921" y="5271330"/>
              <a:ext cx="3890657" cy="646331"/>
            </a:xfrm>
            <a:prstGeom prst="rect">
              <a:avLst/>
            </a:prstGeom>
            <a:noFill/>
          </p:spPr>
          <p:txBody>
            <a:bodyPr wrap="square" rtlCol="0">
              <a:spAutoFit/>
            </a:bodyPr>
            <a:lstStyle/>
            <a:p>
              <a:pPr algn="r"/>
              <a:r>
                <a:rPr lang="en-CA" altLang="ko-KR" b="1">
                  <a:solidFill>
                    <a:schemeClr val="tx1">
                      <a:lumMod val="65000"/>
                      <a:lumOff val="35000"/>
                    </a:schemeClr>
                  </a:solidFill>
                  <a:cs typeface="Arial" pitchFamily="34" charset="0"/>
                </a:rPr>
                <a:t>Arithmetic Skill</a:t>
              </a:r>
            </a:p>
            <a:p>
              <a:pPr algn="r"/>
              <a:r>
                <a:rPr lang="en-CA" altLang="ko-KR" b="1">
                  <a:solidFill>
                    <a:schemeClr val="tx1">
                      <a:lumMod val="65000"/>
                      <a:lumOff val="35000"/>
                    </a:schemeClr>
                  </a:solidFill>
                  <a:cs typeface="Arial" pitchFamily="34" charset="0"/>
                </a:rPr>
                <a:t>Flexibility with Numbers</a:t>
              </a:r>
              <a:endParaRPr lang="ko-KR" altLang="en-US" b="1">
                <a:solidFill>
                  <a:schemeClr val="tx1">
                    <a:lumMod val="65000"/>
                    <a:lumOff val="35000"/>
                  </a:schemeClr>
                </a:solidFill>
                <a:cs typeface="Arial" pitchFamily="34" charset="0"/>
              </a:endParaRPr>
            </a:p>
          </p:txBody>
        </p:sp>
      </p:grpSp>
      <p:grpSp>
        <p:nvGrpSpPr>
          <p:cNvPr id="27" name="Group 26">
            <a:extLst>
              <a:ext uri="{FF2B5EF4-FFF2-40B4-BE49-F238E27FC236}">
                <a16:creationId xmlns:a16="http://schemas.microsoft.com/office/drawing/2014/main" id="{88AD5889-ABA1-DE5E-1DC3-CF29DBDAA11D}"/>
              </a:ext>
            </a:extLst>
          </p:cNvPr>
          <p:cNvGrpSpPr/>
          <p:nvPr/>
        </p:nvGrpSpPr>
        <p:grpSpPr>
          <a:xfrm>
            <a:off x="-1182818" y="5523110"/>
            <a:ext cx="3890657" cy="995381"/>
            <a:chOff x="7517921" y="4922280"/>
            <a:chExt cx="3890657" cy="995381"/>
          </a:xfrm>
        </p:grpSpPr>
        <p:sp>
          <p:nvSpPr>
            <p:cNvPr id="28" name="TextBox 27">
              <a:extLst>
                <a:ext uri="{FF2B5EF4-FFF2-40B4-BE49-F238E27FC236}">
                  <a16:creationId xmlns:a16="http://schemas.microsoft.com/office/drawing/2014/main" id="{2841C2E2-072C-758F-0B1C-4CFBA1A5B2D1}"/>
                </a:ext>
              </a:extLst>
            </p:cNvPr>
            <p:cNvSpPr txBox="1"/>
            <p:nvPr/>
          </p:nvSpPr>
          <p:spPr>
            <a:xfrm>
              <a:off x="9486018" y="4922280"/>
              <a:ext cx="1851293" cy="369332"/>
            </a:xfrm>
            <a:prstGeom prst="rect">
              <a:avLst/>
            </a:prstGeom>
            <a:solidFill>
              <a:schemeClr val="accent3"/>
            </a:solidFill>
          </p:spPr>
          <p:txBody>
            <a:bodyPr wrap="square" rtlCol="0">
              <a:spAutoFit/>
            </a:bodyPr>
            <a:lstStyle/>
            <a:p>
              <a:pPr algn="r"/>
              <a:r>
                <a:rPr lang="en-CA" altLang="ko-KR" b="1">
                  <a:cs typeface="Arial" pitchFamily="34" charset="0"/>
                </a:rPr>
                <a:t>Analyze</a:t>
              </a:r>
              <a:endParaRPr lang="ko-KR" altLang="en-US" b="1">
                <a:cs typeface="Arial" pitchFamily="34" charset="0"/>
              </a:endParaRPr>
            </a:p>
          </p:txBody>
        </p:sp>
        <p:sp>
          <p:nvSpPr>
            <p:cNvPr id="29" name="TextBox 28">
              <a:extLst>
                <a:ext uri="{FF2B5EF4-FFF2-40B4-BE49-F238E27FC236}">
                  <a16:creationId xmlns:a16="http://schemas.microsoft.com/office/drawing/2014/main" id="{CC805528-82C1-9B5F-1D25-3991E7DC530F}"/>
                </a:ext>
              </a:extLst>
            </p:cNvPr>
            <p:cNvSpPr txBox="1"/>
            <p:nvPr/>
          </p:nvSpPr>
          <p:spPr>
            <a:xfrm>
              <a:off x="7517921" y="5271330"/>
              <a:ext cx="3890657" cy="646331"/>
            </a:xfrm>
            <a:prstGeom prst="rect">
              <a:avLst/>
            </a:prstGeom>
            <a:noFill/>
          </p:spPr>
          <p:txBody>
            <a:bodyPr wrap="square" rtlCol="0">
              <a:spAutoFit/>
            </a:bodyPr>
            <a:lstStyle/>
            <a:p>
              <a:pPr algn="r"/>
              <a:r>
                <a:rPr lang="en-CA" altLang="ko-KR" b="1">
                  <a:solidFill>
                    <a:schemeClr val="tx1">
                      <a:lumMod val="65000"/>
                      <a:lumOff val="35000"/>
                    </a:schemeClr>
                  </a:solidFill>
                  <a:cs typeface="Arial" pitchFamily="34" charset="0"/>
                </a:rPr>
                <a:t>Critical Thinking</a:t>
              </a:r>
            </a:p>
            <a:p>
              <a:pPr algn="r"/>
              <a:r>
                <a:rPr lang="en-CA" altLang="ko-KR" b="1">
                  <a:solidFill>
                    <a:schemeClr val="tx1">
                      <a:lumMod val="65000"/>
                      <a:lumOff val="35000"/>
                    </a:schemeClr>
                  </a:solidFill>
                  <a:cs typeface="Arial" pitchFamily="34" charset="0"/>
                </a:rPr>
                <a:t>Creative Thinking</a:t>
              </a:r>
              <a:endParaRPr lang="ko-KR" altLang="en-US" b="1">
                <a:solidFill>
                  <a:schemeClr val="tx1">
                    <a:lumMod val="65000"/>
                    <a:lumOff val="35000"/>
                  </a:schemeClr>
                </a:solidFill>
                <a:cs typeface="Arial" pitchFamily="34" charset="0"/>
              </a:endParaRPr>
            </a:p>
          </p:txBody>
        </p:sp>
      </p:grpSp>
      <p:sp>
        <p:nvSpPr>
          <p:cNvPr id="4" name="Rectangle 3">
            <a:extLst>
              <a:ext uri="{FF2B5EF4-FFF2-40B4-BE49-F238E27FC236}">
                <a16:creationId xmlns:a16="http://schemas.microsoft.com/office/drawing/2014/main" id="{126F06F5-B968-A04D-6ED8-35CC96A9F609}"/>
              </a:ext>
            </a:extLst>
          </p:cNvPr>
          <p:cNvSpPr/>
          <p:nvPr/>
        </p:nvSpPr>
        <p:spPr>
          <a:xfrm>
            <a:off x="3370217" y="1265626"/>
            <a:ext cx="5389166" cy="46126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CA" sz="3200" b="0" i="0">
                <a:solidFill>
                  <a:srgbClr val="1F1F1F"/>
                </a:solidFill>
                <a:effectLst/>
                <a:latin typeface="Google Sans"/>
              </a:rPr>
              <a:t>Numeracy is the </a:t>
            </a:r>
            <a:r>
              <a:rPr lang="en-CA" sz="3200" b="1" i="0">
                <a:solidFill>
                  <a:srgbClr val="1F1F1F"/>
                </a:solidFill>
                <a:effectLst/>
                <a:latin typeface="Google Sans"/>
              </a:rPr>
              <a:t>ability</a:t>
            </a:r>
            <a:r>
              <a:rPr lang="en-CA" sz="3200" b="0" i="0">
                <a:solidFill>
                  <a:srgbClr val="1F1F1F"/>
                </a:solidFill>
                <a:effectLst/>
                <a:latin typeface="Google Sans"/>
              </a:rPr>
              <a:t>, willingness, and </a:t>
            </a:r>
            <a:r>
              <a:rPr lang="en-CA" sz="3200" b="1" i="0">
                <a:solidFill>
                  <a:srgbClr val="1F1F1F"/>
                </a:solidFill>
                <a:effectLst/>
                <a:latin typeface="Google Sans"/>
              </a:rPr>
              <a:t>perseverance</a:t>
            </a:r>
            <a:r>
              <a:rPr lang="en-CA" sz="3200" b="0" i="0">
                <a:solidFill>
                  <a:srgbClr val="1F1F1F"/>
                </a:solidFill>
                <a:effectLst/>
                <a:latin typeface="Google Sans"/>
              </a:rPr>
              <a:t> to interpret. and apply mathematical understanding to solve problems in. contextualized situations, and to </a:t>
            </a:r>
            <a:r>
              <a:rPr lang="en-CA" sz="3200" b="1" i="0">
                <a:solidFill>
                  <a:srgbClr val="1F1F1F"/>
                </a:solidFill>
                <a:effectLst/>
                <a:latin typeface="Google Sans"/>
              </a:rPr>
              <a:t>analyze</a:t>
            </a:r>
            <a:r>
              <a:rPr lang="en-CA" sz="3200" b="0" i="0">
                <a:solidFill>
                  <a:srgbClr val="1F1F1F"/>
                </a:solidFill>
                <a:effectLst/>
                <a:latin typeface="Google Sans"/>
              </a:rPr>
              <a:t> and </a:t>
            </a:r>
            <a:r>
              <a:rPr lang="en-CA" sz="3200" b="1" i="0">
                <a:solidFill>
                  <a:srgbClr val="1F1F1F"/>
                </a:solidFill>
                <a:effectLst/>
                <a:latin typeface="Google Sans"/>
              </a:rPr>
              <a:t>communicate</a:t>
            </a:r>
            <a:r>
              <a:rPr lang="en-CA" sz="3200" b="0" i="0">
                <a:solidFill>
                  <a:srgbClr val="1F1F1F"/>
                </a:solidFill>
                <a:effectLst/>
                <a:latin typeface="Google Sans"/>
              </a:rPr>
              <a:t>. these solutions in ways relevant to the given context.</a:t>
            </a:r>
            <a:endParaRPr lang="en-CA" sz="3200" b="0" i="0">
              <a:solidFill>
                <a:srgbClr val="1F1F1F"/>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2F675876-CE24-DC64-7C4F-1A9E55CAF7D0}"/>
              </a:ext>
            </a:extLst>
          </p:cNvPr>
          <p:cNvGrpSpPr/>
          <p:nvPr/>
        </p:nvGrpSpPr>
        <p:grpSpPr>
          <a:xfrm>
            <a:off x="6096" y="2072502"/>
            <a:ext cx="3890657" cy="1298758"/>
            <a:chOff x="753909" y="1772817"/>
            <a:chExt cx="3890657" cy="1298758"/>
          </a:xfrm>
        </p:grpSpPr>
        <p:sp>
          <p:nvSpPr>
            <p:cNvPr id="6" name="TextBox 5">
              <a:extLst>
                <a:ext uri="{FF2B5EF4-FFF2-40B4-BE49-F238E27FC236}">
                  <a16:creationId xmlns:a16="http://schemas.microsoft.com/office/drawing/2014/main" id="{BFC6BEF3-45FE-E1CD-C41E-570F2C442478}"/>
                </a:ext>
              </a:extLst>
            </p:cNvPr>
            <p:cNvSpPr txBox="1"/>
            <p:nvPr/>
          </p:nvSpPr>
          <p:spPr>
            <a:xfrm>
              <a:off x="847945" y="1772817"/>
              <a:ext cx="1851293" cy="369332"/>
            </a:xfrm>
            <a:prstGeom prst="rect">
              <a:avLst/>
            </a:prstGeom>
            <a:solidFill>
              <a:schemeClr val="accent1"/>
            </a:solidFill>
          </p:spPr>
          <p:txBody>
            <a:bodyPr wrap="square" rtlCol="0">
              <a:spAutoFit/>
            </a:bodyPr>
            <a:lstStyle/>
            <a:p>
              <a:pPr algn="ctr"/>
              <a:r>
                <a:rPr lang="en-US" altLang="ko-KR" b="1">
                  <a:cs typeface="Arial" pitchFamily="34" charset="0"/>
                </a:rPr>
                <a:t>Perseverance</a:t>
              </a:r>
              <a:endParaRPr lang="ko-KR" altLang="en-US" b="1">
                <a:cs typeface="Arial" pitchFamily="34" charset="0"/>
              </a:endParaRPr>
            </a:p>
          </p:txBody>
        </p:sp>
        <p:sp>
          <p:nvSpPr>
            <p:cNvPr id="7" name="TextBox 6">
              <a:extLst>
                <a:ext uri="{FF2B5EF4-FFF2-40B4-BE49-F238E27FC236}">
                  <a16:creationId xmlns:a16="http://schemas.microsoft.com/office/drawing/2014/main" id="{A4256238-3BD9-581C-18DE-FFC0454A59DB}"/>
                </a:ext>
              </a:extLst>
            </p:cNvPr>
            <p:cNvSpPr txBox="1"/>
            <p:nvPr/>
          </p:nvSpPr>
          <p:spPr>
            <a:xfrm>
              <a:off x="753909" y="2148245"/>
              <a:ext cx="3890657" cy="923330"/>
            </a:xfrm>
            <a:prstGeom prst="rect">
              <a:avLst/>
            </a:prstGeom>
            <a:noFill/>
          </p:spPr>
          <p:txBody>
            <a:bodyPr wrap="square" rtlCol="0">
              <a:spAutoFit/>
            </a:bodyPr>
            <a:lstStyle/>
            <a:p>
              <a:r>
                <a:rPr lang="en-CA" altLang="ko-KR" b="1">
                  <a:solidFill>
                    <a:schemeClr val="tx1">
                      <a:lumMod val="65000"/>
                      <a:lumOff val="35000"/>
                    </a:schemeClr>
                  </a:solidFill>
                  <a:cs typeface="Arial" pitchFamily="34" charset="0"/>
                </a:rPr>
                <a:t>Taking on Complex Problems</a:t>
              </a:r>
            </a:p>
            <a:p>
              <a:r>
                <a:rPr lang="en-CA" altLang="ko-KR" b="1">
                  <a:solidFill>
                    <a:schemeClr val="tx1">
                      <a:lumMod val="65000"/>
                      <a:lumOff val="35000"/>
                    </a:schemeClr>
                  </a:solidFill>
                  <a:cs typeface="Arial" pitchFamily="34" charset="0"/>
                </a:rPr>
                <a:t>Trying Multiple Approaches</a:t>
              </a:r>
            </a:p>
            <a:p>
              <a:endParaRPr lang="ko-KR" altLang="en-US" b="1">
                <a:solidFill>
                  <a:schemeClr val="tx1">
                    <a:lumMod val="65000"/>
                    <a:lumOff val="35000"/>
                  </a:schemeClr>
                </a:solidFill>
                <a:cs typeface="Arial" pitchFamily="34" charset="0"/>
              </a:endParaRPr>
            </a:p>
          </p:txBody>
        </p:sp>
      </p:grpSp>
      <p:cxnSp>
        <p:nvCxnSpPr>
          <p:cNvPr id="9" name="Straight Arrow Connector 8">
            <a:extLst>
              <a:ext uri="{FF2B5EF4-FFF2-40B4-BE49-F238E27FC236}">
                <a16:creationId xmlns:a16="http://schemas.microsoft.com/office/drawing/2014/main" id="{B4BE1B65-B739-CE84-90B5-3DE7FC67FCBE}"/>
              </a:ext>
            </a:extLst>
          </p:cNvPr>
          <p:cNvCxnSpPr>
            <a:cxnSpLocks/>
          </p:cNvCxnSpPr>
          <p:nvPr/>
        </p:nvCxnSpPr>
        <p:spPr>
          <a:xfrm flipH="1" flipV="1">
            <a:off x="7282634" y="1683465"/>
            <a:ext cx="3496386" cy="30278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0CC50BF-3838-47AB-0A5D-C3CA572D2DFE}"/>
              </a:ext>
            </a:extLst>
          </p:cNvPr>
          <p:cNvCxnSpPr>
            <a:cxnSpLocks/>
          </p:cNvCxnSpPr>
          <p:nvPr/>
        </p:nvCxnSpPr>
        <p:spPr>
          <a:xfrm flipH="1" flipV="1">
            <a:off x="8053251" y="4801303"/>
            <a:ext cx="993187" cy="63814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ABD40639-0119-83E0-490E-A7CDD17ED488}"/>
              </a:ext>
            </a:extLst>
          </p:cNvPr>
          <p:cNvCxnSpPr>
            <a:cxnSpLocks/>
          </p:cNvCxnSpPr>
          <p:nvPr/>
        </p:nvCxnSpPr>
        <p:spPr>
          <a:xfrm flipV="1">
            <a:off x="2620923" y="4652682"/>
            <a:ext cx="1275830" cy="79142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F73A2B4-4D03-0806-AC3F-463B865C10AE}"/>
              </a:ext>
            </a:extLst>
          </p:cNvPr>
          <p:cNvCxnSpPr>
            <a:cxnSpLocks/>
          </p:cNvCxnSpPr>
          <p:nvPr/>
        </p:nvCxnSpPr>
        <p:spPr>
          <a:xfrm flipV="1">
            <a:off x="2045461" y="2289028"/>
            <a:ext cx="4244989" cy="3328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C88863D0-5AE1-FA83-EC9F-2DDE977838BB}"/>
              </a:ext>
            </a:extLst>
          </p:cNvPr>
          <p:cNvGrpSpPr/>
          <p:nvPr/>
        </p:nvGrpSpPr>
        <p:grpSpPr>
          <a:xfrm>
            <a:off x="9030827" y="5191031"/>
            <a:ext cx="3757915" cy="1021759"/>
            <a:chOff x="753909" y="1772817"/>
            <a:chExt cx="3890657" cy="1021759"/>
          </a:xfrm>
        </p:grpSpPr>
        <p:sp>
          <p:nvSpPr>
            <p:cNvPr id="31" name="TextBox 30">
              <a:extLst>
                <a:ext uri="{FF2B5EF4-FFF2-40B4-BE49-F238E27FC236}">
                  <a16:creationId xmlns:a16="http://schemas.microsoft.com/office/drawing/2014/main" id="{75198B56-995B-8049-2D2D-018E5817F349}"/>
                </a:ext>
              </a:extLst>
            </p:cNvPr>
            <p:cNvSpPr txBox="1"/>
            <p:nvPr/>
          </p:nvSpPr>
          <p:spPr>
            <a:xfrm>
              <a:off x="847945" y="1772817"/>
              <a:ext cx="1851293" cy="369332"/>
            </a:xfrm>
            <a:prstGeom prst="rect">
              <a:avLst/>
            </a:prstGeom>
            <a:solidFill>
              <a:schemeClr val="accent4"/>
            </a:solidFill>
          </p:spPr>
          <p:txBody>
            <a:bodyPr wrap="square" rtlCol="0">
              <a:spAutoFit/>
            </a:bodyPr>
            <a:lstStyle/>
            <a:p>
              <a:r>
                <a:rPr lang="en-US" altLang="ko-KR" b="1">
                  <a:cs typeface="Arial" pitchFamily="34" charset="0"/>
                </a:rPr>
                <a:t>Communicate</a:t>
              </a:r>
              <a:endParaRPr lang="ko-KR" altLang="en-US" b="1">
                <a:cs typeface="Arial" pitchFamily="34" charset="0"/>
              </a:endParaRPr>
            </a:p>
          </p:txBody>
        </p:sp>
        <p:sp>
          <p:nvSpPr>
            <p:cNvPr id="32" name="TextBox 31">
              <a:extLst>
                <a:ext uri="{FF2B5EF4-FFF2-40B4-BE49-F238E27FC236}">
                  <a16:creationId xmlns:a16="http://schemas.microsoft.com/office/drawing/2014/main" id="{63FAF71A-5E5A-660B-3AB9-3CAE4CAA33C0}"/>
                </a:ext>
              </a:extLst>
            </p:cNvPr>
            <p:cNvSpPr txBox="1"/>
            <p:nvPr/>
          </p:nvSpPr>
          <p:spPr>
            <a:xfrm>
              <a:off x="753909" y="2148245"/>
              <a:ext cx="3890657" cy="646331"/>
            </a:xfrm>
            <a:prstGeom prst="rect">
              <a:avLst/>
            </a:prstGeom>
            <a:noFill/>
          </p:spPr>
          <p:txBody>
            <a:bodyPr wrap="square" rtlCol="0">
              <a:spAutoFit/>
            </a:bodyPr>
            <a:lstStyle/>
            <a:p>
              <a:r>
                <a:rPr lang="en-CA" altLang="ko-KR" b="1">
                  <a:solidFill>
                    <a:schemeClr val="tx1">
                      <a:lumMod val="65000"/>
                      <a:lumOff val="35000"/>
                    </a:schemeClr>
                  </a:solidFill>
                  <a:cs typeface="Arial" pitchFamily="34" charset="0"/>
                </a:rPr>
                <a:t>Oral or Written Work</a:t>
              </a:r>
            </a:p>
            <a:p>
              <a:r>
                <a:rPr lang="en-CA" altLang="ko-KR" b="1">
                  <a:solidFill>
                    <a:schemeClr val="tx1">
                      <a:lumMod val="65000"/>
                      <a:lumOff val="35000"/>
                    </a:schemeClr>
                  </a:solidFill>
                  <a:cs typeface="Arial" pitchFamily="34" charset="0"/>
                </a:rPr>
                <a:t>Expression of Thought and Depth</a:t>
              </a:r>
              <a:endParaRPr lang="ko-KR" altLang="en-US" b="1">
                <a:solidFill>
                  <a:schemeClr val="tx1">
                    <a:lumMod val="65000"/>
                    <a:lumOff val="35000"/>
                  </a:schemeClr>
                </a:solidFill>
                <a:cs typeface="Arial" pitchFamily="34" charset="0"/>
              </a:endParaRPr>
            </a:p>
          </p:txBody>
        </p:sp>
      </p:grpSp>
    </p:spTree>
    <p:extLst>
      <p:ext uri="{BB962C8B-B14F-4D97-AF65-F5344CB8AC3E}">
        <p14:creationId xmlns:p14="http://schemas.microsoft.com/office/powerpoint/2010/main" val="232524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E49ED-04C8-9764-4B58-E2CDC923D1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927106A-7770-7F01-F010-C7CC8D755637}"/>
              </a:ext>
            </a:extLst>
          </p:cNvPr>
          <p:cNvSpPr>
            <a:spLocks noGrp="1"/>
          </p:cNvSpPr>
          <p:nvPr>
            <p:ph type="body" sz="quarter" idx="10"/>
          </p:nvPr>
        </p:nvSpPr>
        <p:spPr/>
        <p:txBody>
          <a:bodyPr/>
          <a:lstStyle/>
          <a:p>
            <a:r>
              <a:rPr lang="en-US" sz="7200" b="1">
                <a:latin typeface="Avenir Next Condensed" panose="020B0506020202020204" pitchFamily="34" charset="0"/>
              </a:rPr>
              <a:t>Numeracy Circle</a:t>
            </a:r>
          </a:p>
        </p:txBody>
      </p:sp>
      <p:grpSp>
        <p:nvGrpSpPr>
          <p:cNvPr id="3" name="Group 2">
            <a:extLst>
              <a:ext uri="{FF2B5EF4-FFF2-40B4-BE49-F238E27FC236}">
                <a16:creationId xmlns:a16="http://schemas.microsoft.com/office/drawing/2014/main" id="{F24D5517-B31D-09DE-A886-EC354BB752D5}"/>
              </a:ext>
            </a:extLst>
          </p:cNvPr>
          <p:cNvGrpSpPr/>
          <p:nvPr/>
        </p:nvGrpSpPr>
        <p:grpSpPr>
          <a:xfrm>
            <a:off x="4252308" y="2115796"/>
            <a:ext cx="3687387" cy="3574990"/>
            <a:chOff x="3288723" y="2581130"/>
            <a:chExt cx="2581734" cy="2503039"/>
          </a:xfrm>
        </p:grpSpPr>
        <p:sp>
          <p:nvSpPr>
            <p:cNvPr id="4" name="Regular Pentagon 15">
              <a:extLst>
                <a:ext uri="{FF2B5EF4-FFF2-40B4-BE49-F238E27FC236}">
                  <a16:creationId xmlns:a16="http://schemas.microsoft.com/office/drawing/2014/main" id="{655353A5-9117-4081-D553-018CE75255D9}"/>
                </a:ext>
              </a:extLst>
            </p:cNvPr>
            <p:cNvSpPr/>
            <p:nvPr/>
          </p:nvSpPr>
          <p:spPr>
            <a:xfrm rot="2164840">
              <a:off x="4247108" y="2581130"/>
              <a:ext cx="1197658" cy="876467"/>
            </a:xfrm>
            <a:custGeom>
              <a:avLst/>
              <a:gdLst/>
              <a:ahLst/>
              <a:cxnLst/>
              <a:rect l="l" t="t" r="r" b="b"/>
              <a:pathLst>
                <a:path w="1197658" h="876467">
                  <a:moveTo>
                    <a:pt x="127345" y="238132"/>
                  </a:moveTo>
                  <a:lnTo>
                    <a:pt x="535403" y="237828"/>
                  </a:lnTo>
                  <a:lnTo>
                    <a:pt x="862290" y="0"/>
                  </a:lnTo>
                  <a:lnTo>
                    <a:pt x="1197658" y="243999"/>
                  </a:lnTo>
                  <a:lnTo>
                    <a:pt x="1069559" y="638797"/>
                  </a:lnTo>
                  <a:lnTo>
                    <a:pt x="662192" y="638797"/>
                  </a:lnTo>
                  <a:lnTo>
                    <a:pt x="336034" y="876467"/>
                  </a:lnTo>
                  <a:lnTo>
                    <a:pt x="0" y="63283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sp>
          <p:nvSpPr>
            <p:cNvPr id="5" name="Regular Pentagon 35">
              <a:extLst>
                <a:ext uri="{FF2B5EF4-FFF2-40B4-BE49-F238E27FC236}">
                  <a16:creationId xmlns:a16="http://schemas.microsoft.com/office/drawing/2014/main" id="{03A0D48C-A2DE-DFE5-501D-ACA9FA44D234}"/>
                </a:ext>
              </a:extLst>
            </p:cNvPr>
            <p:cNvSpPr/>
            <p:nvPr/>
          </p:nvSpPr>
          <p:spPr>
            <a:xfrm rot="6473068">
              <a:off x="4833395" y="3385789"/>
              <a:ext cx="1197658" cy="876467"/>
            </a:xfrm>
            <a:custGeom>
              <a:avLst/>
              <a:gdLst/>
              <a:ahLst/>
              <a:cxnLst/>
              <a:rect l="l" t="t" r="r" b="b"/>
              <a:pathLst>
                <a:path w="1197658" h="876467">
                  <a:moveTo>
                    <a:pt x="0" y="632836"/>
                  </a:moveTo>
                  <a:lnTo>
                    <a:pt x="127345" y="238132"/>
                  </a:lnTo>
                  <a:lnTo>
                    <a:pt x="535403" y="237828"/>
                  </a:lnTo>
                  <a:lnTo>
                    <a:pt x="862290" y="0"/>
                  </a:lnTo>
                  <a:lnTo>
                    <a:pt x="1197658" y="243999"/>
                  </a:lnTo>
                  <a:lnTo>
                    <a:pt x="1069559" y="638797"/>
                  </a:lnTo>
                  <a:lnTo>
                    <a:pt x="662192" y="638797"/>
                  </a:lnTo>
                  <a:lnTo>
                    <a:pt x="336035" y="87646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sp>
          <p:nvSpPr>
            <p:cNvPr id="6" name="Regular Pentagon 37">
              <a:extLst>
                <a:ext uri="{FF2B5EF4-FFF2-40B4-BE49-F238E27FC236}">
                  <a16:creationId xmlns:a16="http://schemas.microsoft.com/office/drawing/2014/main" id="{1192EB59-E770-FDC3-CF70-B9C747624516}"/>
                </a:ext>
              </a:extLst>
            </p:cNvPr>
            <p:cNvSpPr/>
            <p:nvPr/>
          </p:nvSpPr>
          <p:spPr>
            <a:xfrm rot="8632343">
              <a:off x="4243030" y="4205463"/>
              <a:ext cx="1196928" cy="878706"/>
            </a:xfrm>
            <a:custGeom>
              <a:avLst/>
              <a:gdLst/>
              <a:ahLst/>
              <a:cxnLst/>
              <a:rect l="l" t="t" r="r" b="b"/>
              <a:pathLst>
                <a:path w="1196928" h="878706">
                  <a:moveTo>
                    <a:pt x="128099" y="638797"/>
                  </a:moveTo>
                  <a:lnTo>
                    <a:pt x="0" y="244000"/>
                  </a:lnTo>
                  <a:lnTo>
                    <a:pt x="335369" y="0"/>
                  </a:lnTo>
                  <a:lnTo>
                    <a:pt x="665336" y="240070"/>
                  </a:lnTo>
                  <a:lnTo>
                    <a:pt x="1069585" y="240372"/>
                  </a:lnTo>
                  <a:lnTo>
                    <a:pt x="1196928" y="635075"/>
                  </a:lnTo>
                  <a:lnTo>
                    <a:pt x="860895" y="878706"/>
                  </a:lnTo>
                  <a:lnTo>
                    <a:pt x="531665" y="63879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sp>
          <p:nvSpPr>
            <p:cNvPr id="7" name="Regular Pentagon 41">
              <a:extLst>
                <a:ext uri="{FF2B5EF4-FFF2-40B4-BE49-F238E27FC236}">
                  <a16:creationId xmlns:a16="http://schemas.microsoft.com/office/drawing/2014/main" id="{5EA787A9-1358-1660-7356-F764716347FD}"/>
                </a:ext>
              </a:extLst>
            </p:cNvPr>
            <p:cNvSpPr/>
            <p:nvPr/>
          </p:nvSpPr>
          <p:spPr>
            <a:xfrm rot="15152844">
              <a:off x="3277556" y="3892313"/>
              <a:ext cx="1197658" cy="876467"/>
            </a:xfrm>
            <a:custGeom>
              <a:avLst/>
              <a:gdLst/>
              <a:ahLst/>
              <a:cxnLst/>
              <a:rect l="l" t="t" r="r" b="b"/>
              <a:pathLst>
                <a:path w="1197658" h="876467">
                  <a:moveTo>
                    <a:pt x="1197658" y="243999"/>
                  </a:moveTo>
                  <a:lnTo>
                    <a:pt x="1069559" y="638797"/>
                  </a:lnTo>
                  <a:lnTo>
                    <a:pt x="662192" y="638797"/>
                  </a:lnTo>
                  <a:lnTo>
                    <a:pt x="336034" y="876467"/>
                  </a:lnTo>
                  <a:lnTo>
                    <a:pt x="0" y="632836"/>
                  </a:lnTo>
                  <a:lnTo>
                    <a:pt x="127344" y="238132"/>
                  </a:lnTo>
                  <a:lnTo>
                    <a:pt x="535402" y="237828"/>
                  </a:lnTo>
                  <a:lnTo>
                    <a:pt x="86229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sp>
          <p:nvSpPr>
            <p:cNvPr id="8" name="Regular Pentagon 44">
              <a:extLst>
                <a:ext uri="{FF2B5EF4-FFF2-40B4-BE49-F238E27FC236}">
                  <a16:creationId xmlns:a16="http://schemas.microsoft.com/office/drawing/2014/main" id="{82A72234-3F1F-5DEE-6B4C-9D8654FE7BCC}"/>
                </a:ext>
              </a:extLst>
            </p:cNvPr>
            <p:cNvSpPr/>
            <p:nvPr/>
          </p:nvSpPr>
          <p:spPr>
            <a:xfrm rot="19485148">
              <a:off x="3288723" y="2884626"/>
              <a:ext cx="1197657" cy="876466"/>
            </a:xfrm>
            <a:custGeom>
              <a:avLst/>
              <a:gdLst/>
              <a:ahLst/>
              <a:cxnLst/>
              <a:rect l="l" t="t" r="r" b="b"/>
              <a:pathLst>
                <a:path w="1197657" h="876466">
                  <a:moveTo>
                    <a:pt x="862289" y="0"/>
                  </a:moveTo>
                  <a:lnTo>
                    <a:pt x="1197657" y="243999"/>
                  </a:lnTo>
                  <a:lnTo>
                    <a:pt x="1069558" y="638797"/>
                  </a:lnTo>
                  <a:lnTo>
                    <a:pt x="662191" y="638797"/>
                  </a:lnTo>
                  <a:lnTo>
                    <a:pt x="336034" y="876466"/>
                  </a:lnTo>
                  <a:lnTo>
                    <a:pt x="0" y="632836"/>
                  </a:lnTo>
                  <a:lnTo>
                    <a:pt x="127344" y="238131"/>
                  </a:lnTo>
                  <a:lnTo>
                    <a:pt x="535402" y="2378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grpSp>
      <p:grpSp>
        <p:nvGrpSpPr>
          <p:cNvPr id="9" name="Group 8">
            <a:extLst>
              <a:ext uri="{FF2B5EF4-FFF2-40B4-BE49-F238E27FC236}">
                <a16:creationId xmlns:a16="http://schemas.microsoft.com/office/drawing/2014/main" id="{FD1EE354-D0F9-7276-C799-DDE3C72D5ECC}"/>
              </a:ext>
            </a:extLst>
          </p:cNvPr>
          <p:cNvGrpSpPr/>
          <p:nvPr/>
        </p:nvGrpSpPr>
        <p:grpSpPr>
          <a:xfrm>
            <a:off x="5363684" y="3479642"/>
            <a:ext cx="1444878" cy="1125727"/>
            <a:chOff x="3340671" y="1953954"/>
            <a:chExt cx="1429684" cy="1015663"/>
          </a:xfrm>
        </p:grpSpPr>
        <p:sp>
          <p:nvSpPr>
            <p:cNvPr id="10" name="TextBox 9">
              <a:extLst>
                <a:ext uri="{FF2B5EF4-FFF2-40B4-BE49-F238E27FC236}">
                  <a16:creationId xmlns:a16="http://schemas.microsoft.com/office/drawing/2014/main" id="{D7730B74-F691-03E3-0DB8-1B0BB9F1777C}"/>
                </a:ext>
              </a:extLst>
            </p:cNvPr>
            <p:cNvSpPr txBox="1"/>
            <p:nvPr/>
          </p:nvSpPr>
          <p:spPr>
            <a:xfrm>
              <a:off x="3340671" y="1953954"/>
              <a:ext cx="1429684" cy="1015663"/>
            </a:xfrm>
            <a:prstGeom prst="rect">
              <a:avLst/>
            </a:prstGeom>
            <a:noFill/>
          </p:spPr>
          <p:txBody>
            <a:bodyPr wrap="square" rtlCol="0">
              <a:spAutoFit/>
            </a:bodyPr>
            <a:lstStyle/>
            <a:p>
              <a:pPr algn="ctr"/>
              <a:r>
                <a:rPr lang="en-US" altLang="ko-KR" sz="2000" b="1">
                  <a:solidFill>
                    <a:schemeClr val="tx1">
                      <a:lumMod val="75000"/>
                      <a:lumOff val="25000"/>
                    </a:schemeClr>
                  </a:solidFill>
                  <a:cs typeface="Arial" pitchFamily="34" charset="0"/>
                </a:rPr>
                <a:t>Numerate Learner</a:t>
              </a:r>
              <a:endParaRPr lang="ko-KR" altLang="en-US" sz="2000" b="1">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6473342F-8C58-3F6C-D1EF-C25889AB5C96}"/>
                </a:ext>
              </a:extLst>
            </p:cNvPr>
            <p:cNvSpPr txBox="1"/>
            <p:nvPr/>
          </p:nvSpPr>
          <p:spPr>
            <a:xfrm>
              <a:off x="3340671" y="2219109"/>
              <a:ext cx="1429684" cy="307777"/>
            </a:xfrm>
            <a:prstGeom prst="rect">
              <a:avLst/>
            </a:prstGeom>
            <a:noFill/>
          </p:spPr>
          <p:txBody>
            <a:bodyPr wrap="square" rtlCol="0">
              <a:spAutoFit/>
            </a:bodyPr>
            <a:lstStyle/>
            <a:p>
              <a:pPr algn="ctr"/>
              <a:endParaRPr lang="ko-KR" altLang="en-US" sz="1400">
                <a:solidFill>
                  <a:schemeClr val="tx1">
                    <a:lumMod val="75000"/>
                    <a:lumOff val="25000"/>
                  </a:schemeClr>
                </a:solidFill>
                <a:cs typeface="Arial" pitchFamily="34" charset="0"/>
              </a:endParaRPr>
            </a:p>
          </p:txBody>
        </p:sp>
      </p:grpSp>
      <p:grpSp>
        <p:nvGrpSpPr>
          <p:cNvPr id="12" name="Group 11">
            <a:extLst>
              <a:ext uri="{FF2B5EF4-FFF2-40B4-BE49-F238E27FC236}">
                <a16:creationId xmlns:a16="http://schemas.microsoft.com/office/drawing/2014/main" id="{C55F424D-5092-DC69-20A0-B2AA09F72DE5}"/>
              </a:ext>
            </a:extLst>
          </p:cNvPr>
          <p:cNvGrpSpPr/>
          <p:nvPr/>
        </p:nvGrpSpPr>
        <p:grpSpPr>
          <a:xfrm>
            <a:off x="6629401" y="5404092"/>
            <a:ext cx="5562599" cy="1477328"/>
            <a:chOff x="2551706" y="4283314"/>
            <a:chExt cx="1682085" cy="1477328"/>
          </a:xfrm>
        </p:grpSpPr>
        <p:sp>
          <p:nvSpPr>
            <p:cNvPr id="13" name="TextBox 12">
              <a:extLst>
                <a:ext uri="{FF2B5EF4-FFF2-40B4-BE49-F238E27FC236}">
                  <a16:creationId xmlns:a16="http://schemas.microsoft.com/office/drawing/2014/main" id="{B39167E9-5A03-E318-0651-34D38A0427A4}"/>
                </a:ext>
              </a:extLst>
            </p:cNvPr>
            <p:cNvSpPr txBox="1"/>
            <p:nvPr/>
          </p:nvSpPr>
          <p:spPr>
            <a:xfrm>
              <a:off x="2551706" y="4560313"/>
              <a:ext cx="1682085" cy="1200329"/>
            </a:xfrm>
            <a:prstGeom prst="rect">
              <a:avLst/>
            </a:prstGeom>
            <a:noFill/>
          </p:spPr>
          <p:txBody>
            <a:bodyPr wrap="square" rtlCol="0">
              <a:spAutoFit/>
            </a:bodyPr>
            <a:lstStyle/>
            <a:p>
              <a:r>
                <a:rPr lang="en-CA" altLang="ko-KR" b="1">
                  <a:solidFill>
                    <a:schemeClr val="tx1">
                      <a:lumMod val="75000"/>
                      <a:lumOff val="25000"/>
                    </a:schemeClr>
                  </a:solidFill>
                  <a:cs typeface="Arial" pitchFamily="34" charset="0"/>
                </a:rPr>
                <a:t>Reflects on the reasonableness of the solution</a:t>
              </a:r>
            </a:p>
            <a:p>
              <a:r>
                <a:rPr lang="en-CA" altLang="ko-KR" b="1">
                  <a:solidFill>
                    <a:schemeClr val="tx1">
                      <a:lumMod val="75000"/>
                      <a:lumOff val="25000"/>
                    </a:schemeClr>
                  </a:solidFill>
                  <a:cs typeface="Arial" pitchFamily="34" charset="0"/>
                </a:rPr>
                <a:t>Evaluates alternative approaches</a:t>
              </a:r>
            </a:p>
            <a:p>
              <a:r>
                <a:rPr lang="en-CA" altLang="ko-KR" b="1">
                  <a:solidFill>
                    <a:schemeClr val="tx1">
                      <a:lumMod val="75000"/>
                      <a:lumOff val="25000"/>
                    </a:schemeClr>
                  </a:solidFill>
                  <a:cs typeface="Arial" pitchFamily="34" charset="0"/>
                </a:rPr>
                <a:t>Revises approaches</a:t>
              </a:r>
              <a:endParaRPr lang="ko-KR" altLang="en-US" b="1">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ED1C408-70B2-739B-702F-6B55BF576424}"/>
                </a:ext>
              </a:extLst>
            </p:cNvPr>
            <p:cNvSpPr txBox="1"/>
            <p:nvPr/>
          </p:nvSpPr>
          <p:spPr>
            <a:xfrm>
              <a:off x="2551706" y="4283314"/>
              <a:ext cx="1667786" cy="400110"/>
            </a:xfrm>
            <a:prstGeom prst="rect">
              <a:avLst/>
            </a:prstGeom>
            <a:noFill/>
          </p:spPr>
          <p:txBody>
            <a:bodyPr wrap="square" lIns="91440" tIns="45720" rIns="91440" bIns="45720" rtlCol="0" anchor="t">
              <a:spAutoFit/>
            </a:bodyPr>
            <a:lstStyle/>
            <a:p>
              <a:r>
                <a:rPr lang="en-US" altLang="ko-KR" sz="2000" b="1" u="sng">
                  <a:solidFill>
                    <a:schemeClr val="accent3"/>
                  </a:solidFill>
                  <a:cs typeface="Arial"/>
                </a:rPr>
                <a:t>Analyzes</a:t>
              </a:r>
              <a:endParaRPr lang="ko-KR" altLang="en-US" sz="2000" b="1" u="sng">
                <a:solidFill>
                  <a:schemeClr val="accent3"/>
                </a:solidFill>
                <a:cs typeface="Arial"/>
              </a:endParaRPr>
            </a:p>
          </p:txBody>
        </p:sp>
      </p:grpSp>
      <p:grpSp>
        <p:nvGrpSpPr>
          <p:cNvPr id="15" name="Group 14">
            <a:extLst>
              <a:ext uri="{FF2B5EF4-FFF2-40B4-BE49-F238E27FC236}">
                <a16:creationId xmlns:a16="http://schemas.microsoft.com/office/drawing/2014/main" id="{8DF4AC7E-9B65-BA0E-6896-569C1B42DA07}"/>
              </a:ext>
            </a:extLst>
          </p:cNvPr>
          <p:cNvGrpSpPr/>
          <p:nvPr/>
        </p:nvGrpSpPr>
        <p:grpSpPr>
          <a:xfrm>
            <a:off x="7834141" y="3578253"/>
            <a:ext cx="4326107" cy="1477328"/>
            <a:chOff x="2551706" y="4283314"/>
            <a:chExt cx="1682085" cy="1477328"/>
          </a:xfrm>
        </p:grpSpPr>
        <p:sp>
          <p:nvSpPr>
            <p:cNvPr id="16" name="TextBox 15">
              <a:extLst>
                <a:ext uri="{FF2B5EF4-FFF2-40B4-BE49-F238E27FC236}">
                  <a16:creationId xmlns:a16="http://schemas.microsoft.com/office/drawing/2014/main" id="{4E758948-B31A-71B1-BE30-B66A1310CEBF}"/>
                </a:ext>
              </a:extLst>
            </p:cNvPr>
            <p:cNvSpPr txBox="1"/>
            <p:nvPr/>
          </p:nvSpPr>
          <p:spPr>
            <a:xfrm>
              <a:off x="2551706" y="4560313"/>
              <a:ext cx="1682085" cy="1200329"/>
            </a:xfrm>
            <a:prstGeom prst="rect">
              <a:avLst/>
            </a:prstGeom>
            <a:noFill/>
          </p:spPr>
          <p:txBody>
            <a:bodyPr wrap="square" rtlCol="0">
              <a:spAutoFit/>
            </a:bodyPr>
            <a:lstStyle/>
            <a:p>
              <a:r>
                <a:rPr lang="en-CA" altLang="ko-KR" b="1">
                  <a:solidFill>
                    <a:schemeClr val="tx1">
                      <a:lumMod val="75000"/>
                      <a:lumOff val="25000"/>
                    </a:schemeClr>
                  </a:solidFill>
                  <a:cs typeface="Arial" pitchFamily="34" charset="0"/>
                </a:rPr>
                <a:t>Estimates reasonably in context</a:t>
              </a:r>
            </a:p>
            <a:p>
              <a:r>
                <a:rPr lang="en-CA" altLang="ko-KR" b="1">
                  <a:solidFill>
                    <a:schemeClr val="tx1">
                      <a:lumMod val="75000"/>
                      <a:lumOff val="25000"/>
                    </a:schemeClr>
                  </a:solidFill>
                  <a:cs typeface="Arial" pitchFamily="34" charset="0"/>
                </a:rPr>
                <a:t>Solves the mathematical problem</a:t>
              </a:r>
            </a:p>
            <a:p>
              <a:r>
                <a:rPr lang="en-CA" altLang="ko-KR" b="1">
                  <a:solidFill>
                    <a:schemeClr val="tx1">
                      <a:lumMod val="75000"/>
                      <a:lumOff val="25000"/>
                    </a:schemeClr>
                  </a:solidFill>
                  <a:cs typeface="Arial" pitchFamily="34" charset="0"/>
                </a:rPr>
                <a:t>Verifies the accuracy of the solution</a:t>
              </a:r>
              <a:endParaRPr lang="ko-KR" altLang="en-US" b="1">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FFAD07EB-E71E-EC50-E821-2D68A1B6EDED}"/>
                </a:ext>
              </a:extLst>
            </p:cNvPr>
            <p:cNvSpPr txBox="1"/>
            <p:nvPr/>
          </p:nvSpPr>
          <p:spPr>
            <a:xfrm>
              <a:off x="2551706" y="4283314"/>
              <a:ext cx="1682084" cy="400110"/>
            </a:xfrm>
            <a:prstGeom prst="rect">
              <a:avLst/>
            </a:prstGeom>
            <a:noFill/>
          </p:spPr>
          <p:txBody>
            <a:bodyPr wrap="square" lIns="91440" tIns="45720" rIns="91440" bIns="45720" rtlCol="0" anchor="t">
              <a:spAutoFit/>
            </a:bodyPr>
            <a:lstStyle/>
            <a:p>
              <a:r>
                <a:rPr lang="en-US" altLang="ko-KR" sz="2000" b="1" u="sng">
                  <a:solidFill>
                    <a:schemeClr val="accent4"/>
                  </a:solidFill>
                  <a:cs typeface="Arial"/>
                </a:rPr>
                <a:t>Solves</a:t>
              </a:r>
              <a:endParaRPr lang="ko-KR" altLang="en-US" sz="2000" b="1" u="sng">
                <a:solidFill>
                  <a:schemeClr val="accent4"/>
                </a:solidFill>
                <a:cs typeface="Arial"/>
              </a:endParaRPr>
            </a:p>
          </p:txBody>
        </p:sp>
      </p:grpSp>
      <p:grpSp>
        <p:nvGrpSpPr>
          <p:cNvPr id="18" name="Group 17">
            <a:extLst>
              <a:ext uri="{FF2B5EF4-FFF2-40B4-BE49-F238E27FC236}">
                <a16:creationId xmlns:a16="http://schemas.microsoft.com/office/drawing/2014/main" id="{7E112985-0249-2B78-10D0-D5F75E27DF63}"/>
              </a:ext>
            </a:extLst>
          </p:cNvPr>
          <p:cNvGrpSpPr/>
          <p:nvPr/>
        </p:nvGrpSpPr>
        <p:grpSpPr>
          <a:xfrm>
            <a:off x="6868556" y="1264379"/>
            <a:ext cx="5475844" cy="1477328"/>
            <a:chOff x="2551706" y="4283314"/>
            <a:chExt cx="1682085" cy="1477328"/>
          </a:xfrm>
        </p:grpSpPr>
        <p:sp>
          <p:nvSpPr>
            <p:cNvPr id="19" name="TextBox 18">
              <a:extLst>
                <a:ext uri="{FF2B5EF4-FFF2-40B4-BE49-F238E27FC236}">
                  <a16:creationId xmlns:a16="http://schemas.microsoft.com/office/drawing/2014/main" id="{6BEDBA42-5A91-48EB-6567-78C1086E8D3D}"/>
                </a:ext>
              </a:extLst>
            </p:cNvPr>
            <p:cNvSpPr txBox="1"/>
            <p:nvPr/>
          </p:nvSpPr>
          <p:spPr>
            <a:xfrm>
              <a:off x="2551706" y="4560313"/>
              <a:ext cx="1682085" cy="1200329"/>
            </a:xfrm>
            <a:prstGeom prst="rect">
              <a:avLst/>
            </a:prstGeom>
            <a:noFill/>
          </p:spPr>
          <p:txBody>
            <a:bodyPr wrap="square" rtlCol="0">
              <a:spAutoFit/>
            </a:bodyPr>
            <a:lstStyle/>
            <a:p>
              <a:r>
                <a:rPr lang="en-US" altLang="ko-KR" b="1">
                  <a:solidFill>
                    <a:schemeClr val="tx1">
                      <a:lumMod val="75000"/>
                      <a:lumOff val="25000"/>
                    </a:schemeClr>
                  </a:solidFill>
                  <a:cs typeface="Arial" pitchFamily="34" charset="0"/>
                </a:rPr>
                <a:t>Translates scenario into mathematical problem</a:t>
              </a:r>
            </a:p>
            <a:p>
              <a:r>
                <a:rPr lang="en-US" altLang="ko-KR" b="1">
                  <a:solidFill>
                    <a:schemeClr val="tx1">
                      <a:lumMod val="75000"/>
                      <a:lumOff val="25000"/>
                    </a:schemeClr>
                  </a:solidFill>
                  <a:cs typeface="Arial" pitchFamily="34" charset="0"/>
                </a:rPr>
                <a:t>Represents the problem in some form</a:t>
              </a:r>
            </a:p>
            <a:p>
              <a:r>
                <a:rPr lang="en-US" altLang="ko-KR" b="1">
                  <a:solidFill>
                    <a:schemeClr val="tx1">
                      <a:lumMod val="75000"/>
                      <a:lumOff val="25000"/>
                    </a:schemeClr>
                  </a:solidFill>
                  <a:cs typeface="Arial" pitchFamily="34" charset="0"/>
                </a:rPr>
                <a:t>Develops a plan of approach</a:t>
              </a:r>
              <a:endParaRPr lang="ko-KR" altLang="en-US" b="1">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507C5A05-DC6B-4497-1CFC-B8A5170BD676}"/>
                </a:ext>
              </a:extLst>
            </p:cNvPr>
            <p:cNvSpPr txBox="1"/>
            <p:nvPr/>
          </p:nvSpPr>
          <p:spPr>
            <a:xfrm>
              <a:off x="2551706" y="4283314"/>
              <a:ext cx="1667786" cy="400110"/>
            </a:xfrm>
            <a:prstGeom prst="rect">
              <a:avLst/>
            </a:prstGeom>
            <a:noFill/>
          </p:spPr>
          <p:txBody>
            <a:bodyPr wrap="square" lIns="91440" tIns="45720" rIns="91440" bIns="45720" rtlCol="0" anchor="t">
              <a:spAutoFit/>
            </a:bodyPr>
            <a:lstStyle/>
            <a:p>
              <a:r>
                <a:rPr lang="en-US" altLang="ko-KR" sz="2000" b="1" u="sng">
                  <a:solidFill>
                    <a:schemeClr val="accent5"/>
                  </a:solidFill>
                  <a:cs typeface="Arial"/>
                </a:rPr>
                <a:t>Applies</a:t>
              </a:r>
              <a:endParaRPr lang="ko-KR" altLang="en-US" sz="2000" b="1" u="sng">
                <a:solidFill>
                  <a:schemeClr val="accent5"/>
                </a:solidFill>
                <a:cs typeface="Arial"/>
              </a:endParaRPr>
            </a:p>
          </p:txBody>
        </p:sp>
      </p:grpSp>
      <p:grpSp>
        <p:nvGrpSpPr>
          <p:cNvPr id="21" name="Group 20">
            <a:extLst>
              <a:ext uri="{FF2B5EF4-FFF2-40B4-BE49-F238E27FC236}">
                <a16:creationId xmlns:a16="http://schemas.microsoft.com/office/drawing/2014/main" id="{8A444556-9BF1-28A7-AF8A-A53C77A05BC5}"/>
              </a:ext>
            </a:extLst>
          </p:cNvPr>
          <p:cNvGrpSpPr/>
          <p:nvPr/>
        </p:nvGrpSpPr>
        <p:grpSpPr>
          <a:xfrm>
            <a:off x="-9252" y="4265884"/>
            <a:ext cx="4276416" cy="1754327"/>
            <a:chOff x="2551706" y="4283314"/>
            <a:chExt cx="1682085" cy="1754327"/>
          </a:xfrm>
        </p:grpSpPr>
        <p:sp>
          <p:nvSpPr>
            <p:cNvPr id="22" name="TextBox 21">
              <a:extLst>
                <a:ext uri="{FF2B5EF4-FFF2-40B4-BE49-F238E27FC236}">
                  <a16:creationId xmlns:a16="http://schemas.microsoft.com/office/drawing/2014/main" id="{BC7EBD19-F570-45AE-2399-4D96C2F3B4CC}"/>
                </a:ext>
              </a:extLst>
            </p:cNvPr>
            <p:cNvSpPr txBox="1"/>
            <p:nvPr/>
          </p:nvSpPr>
          <p:spPr>
            <a:xfrm>
              <a:off x="2551706" y="4560313"/>
              <a:ext cx="1682085" cy="1477328"/>
            </a:xfrm>
            <a:prstGeom prst="rect">
              <a:avLst/>
            </a:prstGeom>
            <a:noFill/>
          </p:spPr>
          <p:txBody>
            <a:bodyPr wrap="square" rtlCol="0">
              <a:spAutoFit/>
            </a:bodyPr>
            <a:lstStyle/>
            <a:p>
              <a:pPr algn="r"/>
              <a:r>
                <a:rPr lang="en-US" altLang="ko-KR" b="1">
                  <a:solidFill>
                    <a:schemeClr val="tx1">
                      <a:lumMod val="75000"/>
                      <a:lumOff val="25000"/>
                    </a:schemeClr>
                  </a:solidFill>
                  <a:cs typeface="Arial" pitchFamily="34" charset="0"/>
                </a:rPr>
                <a:t>Defends decisions and assumptions</a:t>
              </a:r>
            </a:p>
            <a:p>
              <a:pPr algn="r"/>
              <a:r>
                <a:rPr lang="en-US" altLang="ko-KR" b="1">
                  <a:solidFill>
                    <a:schemeClr val="tx1">
                      <a:lumMod val="75000"/>
                      <a:lumOff val="25000"/>
                    </a:schemeClr>
                  </a:solidFill>
                  <a:cs typeface="Arial" pitchFamily="34" charset="0"/>
                </a:rPr>
                <a:t>Explains the approach taken</a:t>
              </a:r>
            </a:p>
            <a:p>
              <a:pPr algn="r"/>
              <a:r>
                <a:rPr lang="en-US" altLang="ko-KR" b="1">
                  <a:solidFill>
                    <a:schemeClr val="tx1">
                      <a:lumMod val="75000"/>
                      <a:lumOff val="25000"/>
                    </a:schemeClr>
                  </a:solidFill>
                  <a:cs typeface="Arial" pitchFamily="34" charset="0"/>
                </a:rPr>
                <a:t>Represents processes and solution</a:t>
              </a:r>
              <a:endParaRPr lang="ko-KR" altLang="en-US" b="1">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C8A2879C-879B-D405-2D2C-6581CA43385A}"/>
                </a:ext>
              </a:extLst>
            </p:cNvPr>
            <p:cNvSpPr txBox="1"/>
            <p:nvPr/>
          </p:nvSpPr>
          <p:spPr>
            <a:xfrm>
              <a:off x="2551706" y="4283314"/>
              <a:ext cx="1667786" cy="400110"/>
            </a:xfrm>
            <a:prstGeom prst="rect">
              <a:avLst/>
            </a:prstGeom>
            <a:noFill/>
          </p:spPr>
          <p:txBody>
            <a:bodyPr wrap="square" lIns="91440" tIns="45720" rIns="91440" bIns="45720" rtlCol="0" anchor="t">
              <a:spAutoFit/>
            </a:bodyPr>
            <a:lstStyle/>
            <a:p>
              <a:pPr algn="r"/>
              <a:r>
                <a:rPr lang="en-US" altLang="ko-KR" sz="2000" b="1" u="sng">
                  <a:solidFill>
                    <a:schemeClr val="accent2"/>
                  </a:solidFill>
                  <a:cs typeface="Arial"/>
                </a:rPr>
                <a:t>Communicates</a:t>
              </a:r>
              <a:endParaRPr lang="ko-KR" altLang="en-US" sz="2000" b="1" u="sng">
                <a:solidFill>
                  <a:schemeClr val="accent2"/>
                </a:solidFill>
                <a:cs typeface="Arial"/>
              </a:endParaRPr>
            </a:p>
          </p:txBody>
        </p:sp>
      </p:grpSp>
      <p:grpSp>
        <p:nvGrpSpPr>
          <p:cNvPr id="24" name="Group 23">
            <a:extLst>
              <a:ext uri="{FF2B5EF4-FFF2-40B4-BE49-F238E27FC236}">
                <a16:creationId xmlns:a16="http://schemas.microsoft.com/office/drawing/2014/main" id="{8C2C2AAF-5F16-9863-2817-3417F76372DF}"/>
              </a:ext>
            </a:extLst>
          </p:cNvPr>
          <p:cNvGrpSpPr/>
          <p:nvPr/>
        </p:nvGrpSpPr>
        <p:grpSpPr>
          <a:xfrm>
            <a:off x="541544" y="1754605"/>
            <a:ext cx="3822604" cy="1200329"/>
            <a:chOff x="2551706" y="4283314"/>
            <a:chExt cx="1682085" cy="1200329"/>
          </a:xfrm>
        </p:grpSpPr>
        <p:sp>
          <p:nvSpPr>
            <p:cNvPr id="25" name="TextBox 24">
              <a:extLst>
                <a:ext uri="{FF2B5EF4-FFF2-40B4-BE49-F238E27FC236}">
                  <a16:creationId xmlns:a16="http://schemas.microsoft.com/office/drawing/2014/main" id="{835681BA-33A0-F634-177E-EE295DE66F65}"/>
                </a:ext>
              </a:extLst>
            </p:cNvPr>
            <p:cNvSpPr txBox="1"/>
            <p:nvPr/>
          </p:nvSpPr>
          <p:spPr>
            <a:xfrm>
              <a:off x="2551706" y="4560313"/>
              <a:ext cx="1682085" cy="923330"/>
            </a:xfrm>
            <a:prstGeom prst="rect">
              <a:avLst/>
            </a:prstGeom>
            <a:noFill/>
          </p:spPr>
          <p:txBody>
            <a:bodyPr wrap="square" rtlCol="0">
              <a:spAutoFit/>
            </a:bodyPr>
            <a:lstStyle/>
            <a:p>
              <a:pPr algn="r"/>
              <a:r>
                <a:rPr lang="en-CA" altLang="ko-KR" b="1">
                  <a:solidFill>
                    <a:schemeClr val="tx1">
                      <a:lumMod val="75000"/>
                      <a:lumOff val="25000"/>
                    </a:schemeClr>
                  </a:solidFill>
                  <a:cs typeface="Arial" pitchFamily="34" charset="0"/>
                </a:rPr>
                <a:t>Understands a problem</a:t>
              </a:r>
            </a:p>
            <a:p>
              <a:pPr algn="r"/>
              <a:r>
                <a:rPr lang="en-CA" altLang="ko-KR" b="1">
                  <a:solidFill>
                    <a:schemeClr val="tx1">
                      <a:lumMod val="75000"/>
                      <a:lumOff val="25000"/>
                    </a:schemeClr>
                  </a:solidFill>
                  <a:cs typeface="Arial" pitchFamily="34" charset="0"/>
                </a:rPr>
                <a:t>Extract relevant information</a:t>
              </a:r>
            </a:p>
            <a:p>
              <a:pPr algn="r"/>
              <a:r>
                <a:rPr lang="en-CA" altLang="ko-KR" b="1">
                  <a:solidFill>
                    <a:schemeClr val="tx1">
                      <a:lumMod val="75000"/>
                      <a:lumOff val="25000"/>
                    </a:schemeClr>
                  </a:solidFill>
                  <a:cs typeface="Arial" pitchFamily="34" charset="0"/>
                </a:rPr>
                <a:t>Identify parameters or limitations</a:t>
              </a:r>
              <a:endParaRPr lang="ko-KR" altLang="en-US" b="1">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1C222072-5DC5-5149-A8AD-2CE0590F79BF}"/>
                </a:ext>
              </a:extLst>
            </p:cNvPr>
            <p:cNvSpPr txBox="1"/>
            <p:nvPr/>
          </p:nvSpPr>
          <p:spPr>
            <a:xfrm>
              <a:off x="2551706" y="4283314"/>
              <a:ext cx="1667786" cy="400110"/>
            </a:xfrm>
            <a:prstGeom prst="rect">
              <a:avLst/>
            </a:prstGeom>
            <a:noFill/>
          </p:spPr>
          <p:txBody>
            <a:bodyPr wrap="square" lIns="91440" tIns="45720" rIns="91440" bIns="45720" rtlCol="0" anchor="t">
              <a:spAutoFit/>
            </a:bodyPr>
            <a:lstStyle/>
            <a:p>
              <a:pPr algn="r"/>
              <a:r>
                <a:rPr lang="en-US" altLang="ko-KR" sz="2000" b="1" u="sng">
                  <a:solidFill>
                    <a:schemeClr val="accent1"/>
                  </a:solidFill>
                  <a:cs typeface="Arial"/>
                </a:rPr>
                <a:t>Interprets</a:t>
              </a:r>
              <a:endParaRPr lang="ko-KR" altLang="en-US" sz="2000" b="1" u="sng">
                <a:solidFill>
                  <a:schemeClr val="accent1"/>
                </a:solidFill>
                <a:cs typeface="Arial"/>
              </a:endParaRPr>
            </a:p>
          </p:txBody>
        </p:sp>
      </p:grpSp>
      <p:sp>
        <p:nvSpPr>
          <p:cNvPr id="32" name="Arrow: Circular 31">
            <a:extLst>
              <a:ext uri="{FF2B5EF4-FFF2-40B4-BE49-F238E27FC236}">
                <a16:creationId xmlns:a16="http://schemas.microsoft.com/office/drawing/2014/main" id="{9DFF1810-51B7-8ADE-65F5-B6EAB44A6D7D}"/>
              </a:ext>
            </a:extLst>
          </p:cNvPr>
          <p:cNvSpPr/>
          <p:nvPr/>
        </p:nvSpPr>
        <p:spPr>
          <a:xfrm>
            <a:off x="4555335" y="2354770"/>
            <a:ext cx="3106031" cy="2772323"/>
          </a:xfrm>
          <a:prstGeom prst="circular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sz="2000">
              <a:solidFill>
                <a:schemeClr val="tx1"/>
              </a:solidFill>
            </a:endParaRPr>
          </a:p>
        </p:txBody>
      </p:sp>
      <p:sp>
        <p:nvSpPr>
          <p:cNvPr id="33" name="Arrow: Circular 32">
            <a:extLst>
              <a:ext uri="{FF2B5EF4-FFF2-40B4-BE49-F238E27FC236}">
                <a16:creationId xmlns:a16="http://schemas.microsoft.com/office/drawing/2014/main" id="{876BA514-31EB-69B9-22DC-E800407F3B11}"/>
              </a:ext>
            </a:extLst>
          </p:cNvPr>
          <p:cNvSpPr/>
          <p:nvPr/>
        </p:nvSpPr>
        <p:spPr>
          <a:xfrm rot="10800000">
            <a:off x="4536924" y="2656345"/>
            <a:ext cx="3106031" cy="2772323"/>
          </a:xfrm>
          <a:prstGeom prst="circular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sz="2000">
              <a:solidFill>
                <a:schemeClr val="tx1"/>
              </a:solidFill>
            </a:endParaRPr>
          </a:p>
        </p:txBody>
      </p:sp>
    </p:spTree>
    <p:extLst>
      <p:ext uri="{BB962C8B-B14F-4D97-AF65-F5344CB8AC3E}">
        <p14:creationId xmlns:p14="http://schemas.microsoft.com/office/powerpoint/2010/main" val="127980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82A23-0EF7-6151-9D7B-3145AFC9A8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C52417-E0F7-EB5B-98FF-02BAD885A94A}"/>
              </a:ext>
            </a:extLst>
          </p:cNvPr>
          <p:cNvSpPr>
            <a:spLocks noGrp="1"/>
          </p:cNvSpPr>
          <p:nvPr>
            <p:ph type="body" sz="quarter" idx="10"/>
          </p:nvPr>
        </p:nvSpPr>
        <p:spPr>
          <a:xfrm>
            <a:off x="11206" y="0"/>
            <a:ext cx="5085229" cy="6858000"/>
          </a:xfrm>
          <a:solidFill>
            <a:schemeClr val="accent1"/>
          </a:solidFill>
          <a:ln>
            <a:solidFill>
              <a:schemeClr val="accent1"/>
            </a:solidFill>
          </a:ln>
        </p:spPr>
        <p:txBody>
          <a:bodyPr/>
          <a:lstStyle/>
          <a:p>
            <a:r>
              <a:rPr lang="en-US" sz="6600" b="1">
                <a:latin typeface="Modern Love Grunge" pitchFamily="82" charset="0"/>
              </a:rPr>
              <a:t>HOW CAN  YOU HELP?</a:t>
            </a:r>
          </a:p>
        </p:txBody>
      </p:sp>
      <p:sp>
        <p:nvSpPr>
          <p:cNvPr id="4" name="Rectangle 3">
            <a:extLst>
              <a:ext uri="{FF2B5EF4-FFF2-40B4-BE49-F238E27FC236}">
                <a16:creationId xmlns:a16="http://schemas.microsoft.com/office/drawing/2014/main" id="{A1430EE5-7DDA-B250-070E-11AD83907B8C}"/>
              </a:ext>
            </a:extLst>
          </p:cNvPr>
          <p:cNvSpPr/>
          <p:nvPr/>
        </p:nvSpPr>
        <p:spPr>
          <a:xfrm>
            <a:off x="5696310" y="635623"/>
            <a:ext cx="5883215" cy="1337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71DC387-E230-5FD0-576B-7BE99067981D}"/>
              </a:ext>
            </a:extLst>
          </p:cNvPr>
          <p:cNvSpPr/>
          <p:nvPr/>
        </p:nvSpPr>
        <p:spPr>
          <a:xfrm>
            <a:off x="5696310" y="2769942"/>
            <a:ext cx="5883215" cy="1337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09F0743-960A-D81F-BDA1-A8516B995131}"/>
              </a:ext>
            </a:extLst>
          </p:cNvPr>
          <p:cNvSpPr/>
          <p:nvPr/>
        </p:nvSpPr>
        <p:spPr>
          <a:xfrm>
            <a:off x="5698746" y="4721381"/>
            <a:ext cx="5883215" cy="16402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31">
            <a:extLst>
              <a:ext uri="{FF2B5EF4-FFF2-40B4-BE49-F238E27FC236}">
                <a16:creationId xmlns:a16="http://schemas.microsoft.com/office/drawing/2014/main" id="{A4E038CD-8F18-E3DD-3296-3C62D633A5C8}"/>
              </a:ext>
            </a:extLst>
          </p:cNvPr>
          <p:cNvGrpSpPr/>
          <p:nvPr/>
        </p:nvGrpSpPr>
        <p:grpSpPr>
          <a:xfrm>
            <a:off x="5960394" y="714196"/>
            <a:ext cx="5355047" cy="1205812"/>
            <a:chOff x="611999" y="4067547"/>
            <a:chExt cx="2087792" cy="1205812"/>
          </a:xfrm>
        </p:grpSpPr>
        <p:sp>
          <p:nvSpPr>
            <p:cNvPr id="8" name="TextBox 7">
              <a:extLst>
                <a:ext uri="{FF2B5EF4-FFF2-40B4-BE49-F238E27FC236}">
                  <a16:creationId xmlns:a16="http://schemas.microsoft.com/office/drawing/2014/main" id="{3CF0DBCE-C064-68CC-1C27-2E932340A925}"/>
                </a:ext>
              </a:extLst>
            </p:cNvPr>
            <p:cNvSpPr txBox="1"/>
            <p:nvPr/>
          </p:nvSpPr>
          <p:spPr>
            <a:xfrm>
              <a:off x="611999" y="4067547"/>
              <a:ext cx="2087792" cy="369332"/>
            </a:xfrm>
            <a:prstGeom prst="rect">
              <a:avLst/>
            </a:prstGeom>
            <a:noFill/>
          </p:spPr>
          <p:txBody>
            <a:bodyPr wrap="square" lIns="91440" tIns="45720" rIns="91440" bIns="45720" rtlCol="0" anchor="t">
              <a:spAutoFit/>
            </a:bodyPr>
            <a:lstStyle/>
            <a:p>
              <a:r>
                <a:rPr lang="en-US" altLang="ko-KR" b="1">
                  <a:solidFill>
                    <a:schemeClr val="bg1"/>
                  </a:solidFill>
                  <a:cs typeface="Arial"/>
                </a:rPr>
                <a:t>Strategy #1 – Ask a Question</a:t>
              </a:r>
              <a:endParaRPr lang="ko-KR" altLang="en-US" b="1">
                <a:solidFill>
                  <a:schemeClr val="bg1"/>
                </a:solidFill>
                <a:cs typeface="Arial" pitchFamily="34" charset="0"/>
              </a:endParaRPr>
            </a:p>
          </p:txBody>
        </p:sp>
        <p:sp>
          <p:nvSpPr>
            <p:cNvPr id="9" name="Rectangle 27">
              <a:extLst>
                <a:ext uri="{FF2B5EF4-FFF2-40B4-BE49-F238E27FC236}">
                  <a16:creationId xmlns:a16="http://schemas.microsoft.com/office/drawing/2014/main" id="{C14DE61E-2677-7657-F518-3CEEDF35186D}"/>
                </a:ext>
              </a:extLst>
            </p:cNvPr>
            <p:cNvSpPr/>
            <p:nvPr/>
          </p:nvSpPr>
          <p:spPr>
            <a:xfrm>
              <a:off x="611999" y="4375323"/>
              <a:ext cx="2087792" cy="338554"/>
            </a:xfrm>
            <a:prstGeom prst="rect">
              <a:avLst/>
            </a:prstGeom>
          </p:spPr>
          <p:txBody>
            <a:bodyPr wrap="square">
              <a:spAutoFit/>
            </a:bodyPr>
            <a:lstStyle/>
            <a:p>
              <a:pPr algn="l"/>
              <a:endParaRPr lang="ko-KR" altLang="en-US" sz="1600">
                <a:solidFill>
                  <a:schemeClr val="bg1"/>
                </a:solidFill>
                <a:cs typeface="Arial" pitchFamily="34" charset="0"/>
              </a:endParaRPr>
            </a:p>
          </p:txBody>
        </p:sp>
        <p:sp>
          <p:nvSpPr>
            <p:cNvPr id="10" name="TextBox 9">
              <a:extLst>
                <a:ext uri="{FF2B5EF4-FFF2-40B4-BE49-F238E27FC236}">
                  <a16:creationId xmlns:a16="http://schemas.microsoft.com/office/drawing/2014/main" id="{70E3F967-55D1-AEC6-3508-B1C82CC96C7C}"/>
                </a:ext>
              </a:extLst>
            </p:cNvPr>
            <p:cNvSpPr txBox="1"/>
            <p:nvPr/>
          </p:nvSpPr>
          <p:spPr>
            <a:xfrm>
              <a:off x="611999" y="4442362"/>
              <a:ext cx="2087792" cy="830997"/>
            </a:xfrm>
            <a:prstGeom prst="rect">
              <a:avLst/>
            </a:prstGeom>
            <a:noFill/>
          </p:spPr>
          <p:txBody>
            <a:bodyPr wrap="square" rtlCol="0">
              <a:spAutoFit/>
            </a:bodyPr>
            <a:lstStyle/>
            <a:p>
              <a:pPr algn="l"/>
              <a:r>
                <a:rPr lang="en-CA" altLang="ko-KR" sz="1600">
                  <a:solidFill>
                    <a:schemeClr val="bg1"/>
                  </a:solidFill>
                  <a:cs typeface="Arial" pitchFamily="34" charset="0"/>
                </a:rPr>
                <a:t>Encourage your child to explain “Why”? Or “How”? </a:t>
              </a:r>
              <a:br>
                <a:rPr lang="en-CA" altLang="ko-KR" sz="1600">
                  <a:solidFill>
                    <a:schemeClr val="bg1"/>
                  </a:solidFill>
                  <a:cs typeface="Arial" pitchFamily="34" charset="0"/>
                </a:rPr>
              </a:br>
              <a:r>
                <a:rPr lang="en-CA" altLang="ko-KR" sz="1600">
                  <a:solidFill>
                    <a:schemeClr val="bg1"/>
                  </a:solidFill>
                  <a:cs typeface="Arial" pitchFamily="34" charset="0"/>
                </a:rPr>
                <a:t>- Why does it work this way? How does this work? What if this part changed?</a:t>
              </a:r>
              <a:endParaRPr lang="ko-KR" altLang="en-US" sz="1600">
                <a:solidFill>
                  <a:schemeClr val="bg1"/>
                </a:solidFill>
                <a:cs typeface="Arial" pitchFamily="34" charset="0"/>
              </a:endParaRPr>
            </a:p>
          </p:txBody>
        </p:sp>
      </p:grpSp>
      <p:grpSp>
        <p:nvGrpSpPr>
          <p:cNvPr id="11" name="Group 31">
            <a:extLst>
              <a:ext uri="{FF2B5EF4-FFF2-40B4-BE49-F238E27FC236}">
                <a16:creationId xmlns:a16="http://schemas.microsoft.com/office/drawing/2014/main" id="{2D52CEB8-D274-C733-27C4-8BEECD19D2B4}"/>
              </a:ext>
            </a:extLst>
          </p:cNvPr>
          <p:cNvGrpSpPr/>
          <p:nvPr/>
        </p:nvGrpSpPr>
        <p:grpSpPr>
          <a:xfrm>
            <a:off x="5960394" y="2870926"/>
            <a:ext cx="5355047" cy="1153557"/>
            <a:chOff x="611999" y="4067547"/>
            <a:chExt cx="2087792" cy="1153557"/>
          </a:xfrm>
        </p:grpSpPr>
        <p:sp>
          <p:nvSpPr>
            <p:cNvPr id="12" name="TextBox 11">
              <a:extLst>
                <a:ext uri="{FF2B5EF4-FFF2-40B4-BE49-F238E27FC236}">
                  <a16:creationId xmlns:a16="http://schemas.microsoft.com/office/drawing/2014/main" id="{74C20CD3-BC56-C0EA-BBE9-BBAFE507327E}"/>
                </a:ext>
              </a:extLst>
            </p:cNvPr>
            <p:cNvSpPr txBox="1"/>
            <p:nvPr/>
          </p:nvSpPr>
          <p:spPr>
            <a:xfrm>
              <a:off x="611999" y="4067547"/>
              <a:ext cx="2087792" cy="369332"/>
            </a:xfrm>
            <a:prstGeom prst="rect">
              <a:avLst/>
            </a:prstGeom>
            <a:noFill/>
          </p:spPr>
          <p:txBody>
            <a:bodyPr wrap="square" rtlCol="0">
              <a:spAutoFit/>
            </a:bodyPr>
            <a:lstStyle/>
            <a:p>
              <a:pPr algn="l"/>
              <a:r>
                <a:rPr lang="en-US" altLang="ko-KR" b="1">
                  <a:solidFill>
                    <a:schemeClr val="bg1"/>
                  </a:solidFill>
                  <a:cs typeface="Arial" pitchFamily="34" charset="0"/>
                </a:rPr>
                <a:t>Strategy #2 –  Make Them Do Things </a:t>
              </a:r>
              <a:endParaRPr lang="ko-KR" altLang="en-US" b="1">
                <a:solidFill>
                  <a:schemeClr val="bg1"/>
                </a:solidFill>
                <a:cs typeface="Arial" pitchFamily="34" charset="0"/>
              </a:endParaRPr>
            </a:p>
          </p:txBody>
        </p:sp>
        <p:sp>
          <p:nvSpPr>
            <p:cNvPr id="13" name="Rectangle 27">
              <a:extLst>
                <a:ext uri="{FF2B5EF4-FFF2-40B4-BE49-F238E27FC236}">
                  <a16:creationId xmlns:a16="http://schemas.microsoft.com/office/drawing/2014/main" id="{DF66CD56-5BA7-9B66-1A00-DE57C55BEABB}"/>
                </a:ext>
              </a:extLst>
            </p:cNvPr>
            <p:cNvSpPr/>
            <p:nvPr/>
          </p:nvSpPr>
          <p:spPr>
            <a:xfrm>
              <a:off x="611999" y="4375323"/>
              <a:ext cx="2087792" cy="338554"/>
            </a:xfrm>
            <a:prstGeom prst="rect">
              <a:avLst/>
            </a:prstGeom>
          </p:spPr>
          <p:txBody>
            <a:bodyPr wrap="square">
              <a:spAutoFit/>
            </a:bodyPr>
            <a:lstStyle/>
            <a:p>
              <a:pPr algn="l"/>
              <a:endParaRPr lang="ko-KR" altLang="en-US" sz="1600">
                <a:solidFill>
                  <a:schemeClr val="bg1"/>
                </a:solidFill>
                <a:cs typeface="Arial" pitchFamily="34" charset="0"/>
              </a:endParaRPr>
            </a:p>
          </p:txBody>
        </p:sp>
        <p:sp>
          <p:nvSpPr>
            <p:cNvPr id="14" name="TextBox 13">
              <a:extLst>
                <a:ext uri="{FF2B5EF4-FFF2-40B4-BE49-F238E27FC236}">
                  <a16:creationId xmlns:a16="http://schemas.microsoft.com/office/drawing/2014/main" id="{99C0E1D1-ED29-8433-321D-40A6EAC5BDB4}"/>
                </a:ext>
              </a:extLst>
            </p:cNvPr>
            <p:cNvSpPr txBox="1"/>
            <p:nvPr/>
          </p:nvSpPr>
          <p:spPr>
            <a:xfrm>
              <a:off x="611999" y="4390107"/>
              <a:ext cx="2087792" cy="830997"/>
            </a:xfrm>
            <a:prstGeom prst="rect">
              <a:avLst/>
            </a:prstGeom>
            <a:noFill/>
          </p:spPr>
          <p:txBody>
            <a:bodyPr wrap="square" rtlCol="0">
              <a:spAutoFit/>
            </a:bodyPr>
            <a:lstStyle/>
            <a:p>
              <a:pPr algn="l"/>
              <a:r>
                <a:rPr lang="en-CA" altLang="ko-KR" sz="1600">
                  <a:solidFill>
                    <a:schemeClr val="bg1"/>
                  </a:solidFill>
                  <a:cs typeface="Arial" pitchFamily="34" charset="0"/>
                </a:rPr>
                <a:t>Give your child something to do in the house</a:t>
              </a:r>
            </a:p>
            <a:p>
              <a:pPr algn="l"/>
              <a:r>
                <a:rPr lang="en-CA" altLang="ko-KR" sz="1600">
                  <a:solidFill>
                    <a:schemeClr val="bg1"/>
                  </a:solidFill>
                  <a:cs typeface="Arial" pitchFamily="34" charset="0"/>
                </a:rPr>
                <a:t>- Cooking, Portioning, Buying groceries, anything that involves thinking and explaining!</a:t>
              </a:r>
              <a:endParaRPr lang="ko-KR" altLang="en-US" sz="1600">
                <a:solidFill>
                  <a:schemeClr val="bg1"/>
                </a:solidFill>
                <a:cs typeface="Arial" pitchFamily="34" charset="0"/>
              </a:endParaRPr>
            </a:p>
          </p:txBody>
        </p:sp>
      </p:grpSp>
      <p:grpSp>
        <p:nvGrpSpPr>
          <p:cNvPr id="15" name="Group 31">
            <a:extLst>
              <a:ext uri="{FF2B5EF4-FFF2-40B4-BE49-F238E27FC236}">
                <a16:creationId xmlns:a16="http://schemas.microsoft.com/office/drawing/2014/main" id="{B53E6E42-7DBC-1A54-6251-3D99CC1FBAFA}"/>
              </a:ext>
            </a:extLst>
          </p:cNvPr>
          <p:cNvGrpSpPr/>
          <p:nvPr/>
        </p:nvGrpSpPr>
        <p:grpSpPr>
          <a:xfrm>
            <a:off x="5960394" y="4879294"/>
            <a:ext cx="5355047" cy="1399773"/>
            <a:chOff x="611999" y="4067547"/>
            <a:chExt cx="2087792" cy="1399773"/>
          </a:xfrm>
        </p:grpSpPr>
        <p:sp>
          <p:nvSpPr>
            <p:cNvPr id="16" name="TextBox 15">
              <a:extLst>
                <a:ext uri="{FF2B5EF4-FFF2-40B4-BE49-F238E27FC236}">
                  <a16:creationId xmlns:a16="http://schemas.microsoft.com/office/drawing/2014/main" id="{AB5D2ED8-645F-A751-1C0F-7833C3E4C95C}"/>
                </a:ext>
              </a:extLst>
            </p:cNvPr>
            <p:cNvSpPr txBox="1"/>
            <p:nvPr/>
          </p:nvSpPr>
          <p:spPr>
            <a:xfrm>
              <a:off x="611999" y="4067547"/>
              <a:ext cx="2087792" cy="369332"/>
            </a:xfrm>
            <a:prstGeom prst="rect">
              <a:avLst/>
            </a:prstGeom>
            <a:noFill/>
          </p:spPr>
          <p:txBody>
            <a:bodyPr wrap="square" rtlCol="0">
              <a:spAutoFit/>
            </a:bodyPr>
            <a:lstStyle/>
            <a:p>
              <a:pPr algn="l"/>
              <a:r>
                <a:rPr lang="en-US" altLang="ko-KR" b="1">
                  <a:solidFill>
                    <a:schemeClr val="bg1"/>
                  </a:solidFill>
                  <a:cs typeface="Arial" pitchFamily="34" charset="0"/>
                </a:rPr>
                <a:t>Strategy #3 – Games!</a:t>
              </a:r>
              <a:endParaRPr lang="ko-KR" altLang="en-US" b="1">
                <a:solidFill>
                  <a:schemeClr val="bg1"/>
                </a:solidFill>
                <a:cs typeface="Arial" pitchFamily="34" charset="0"/>
              </a:endParaRPr>
            </a:p>
          </p:txBody>
        </p:sp>
        <p:sp>
          <p:nvSpPr>
            <p:cNvPr id="17" name="Rectangle 27">
              <a:extLst>
                <a:ext uri="{FF2B5EF4-FFF2-40B4-BE49-F238E27FC236}">
                  <a16:creationId xmlns:a16="http://schemas.microsoft.com/office/drawing/2014/main" id="{9C584AB4-FA11-5CCA-FC6D-70F3AABFDCE8}"/>
                </a:ext>
              </a:extLst>
            </p:cNvPr>
            <p:cNvSpPr/>
            <p:nvPr/>
          </p:nvSpPr>
          <p:spPr>
            <a:xfrm>
              <a:off x="611999" y="4375323"/>
              <a:ext cx="2087792" cy="338554"/>
            </a:xfrm>
            <a:prstGeom prst="rect">
              <a:avLst/>
            </a:prstGeom>
          </p:spPr>
          <p:txBody>
            <a:bodyPr wrap="square">
              <a:spAutoFit/>
            </a:bodyPr>
            <a:lstStyle/>
            <a:p>
              <a:pPr algn="l"/>
              <a:endParaRPr lang="ko-KR" altLang="en-US" sz="1600">
                <a:solidFill>
                  <a:schemeClr val="bg1"/>
                </a:solidFill>
                <a:cs typeface="Arial" pitchFamily="34" charset="0"/>
              </a:endParaRPr>
            </a:p>
          </p:txBody>
        </p:sp>
        <p:sp>
          <p:nvSpPr>
            <p:cNvPr id="18" name="TextBox 17">
              <a:extLst>
                <a:ext uri="{FF2B5EF4-FFF2-40B4-BE49-F238E27FC236}">
                  <a16:creationId xmlns:a16="http://schemas.microsoft.com/office/drawing/2014/main" id="{7C908F93-A80E-F665-82A4-83438D75C8E9}"/>
                </a:ext>
              </a:extLst>
            </p:cNvPr>
            <p:cNvSpPr txBox="1"/>
            <p:nvPr/>
          </p:nvSpPr>
          <p:spPr>
            <a:xfrm>
              <a:off x="611999" y="4390102"/>
              <a:ext cx="2087792" cy="1077218"/>
            </a:xfrm>
            <a:prstGeom prst="rect">
              <a:avLst/>
            </a:prstGeom>
            <a:noFill/>
          </p:spPr>
          <p:txBody>
            <a:bodyPr wrap="square" rtlCol="0">
              <a:spAutoFit/>
            </a:bodyPr>
            <a:lstStyle/>
            <a:p>
              <a:pPr algn="l"/>
              <a:r>
                <a:rPr lang="en-CA" altLang="ko-KR" sz="1600">
                  <a:solidFill>
                    <a:schemeClr val="bg1"/>
                  </a:solidFill>
                  <a:cs typeface="Arial" pitchFamily="34" charset="0"/>
                </a:rPr>
                <a:t>Games are a great way to build strategical thinking, planning, and thinking about probability!</a:t>
              </a:r>
            </a:p>
            <a:p>
              <a:pPr marL="285750" indent="-285750" algn="l">
                <a:buFontTx/>
                <a:buChar char="-"/>
              </a:pPr>
              <a:r>
                <a:rPr lang="en-CA" altLang="ko-KR" sz="1600">
                  <a:solidFill>
                    <a:schemeClr val="bg1"/>
                  </a:solidFill>
                  <a:cs typeface="Arial" pitchFamily="34" charset="0"/>
                </a:rPr>
                <a:t>Chess, cards, Mahjong, video games, etc.</a:t>
              </a:r>
            </a:p>
            <a:p>
              <a:pPr marL="285750" indent="-285750" algn="l">
                <a:buFontTx/>
                <a:buChar char="-"/>
              </a:pPr>
              <a:r>
                <a:rPr lang="en-CA" altLang="ko-KR" sz="1600">
                  <a:solidFill>
                    <a:schemeClr val="bg1"/>
                  </a:solidFill>
                  <a:cs typeface="Arial" pitchFamily="34" charset="0"/>
                </a:rPr>
                <a:t>Find a shared interest!</a:t>
              </a:r>
            </a:p>
          </p:txBody>
        </p:sp>
      </p:grpSp>
    </p:spTree>
    <p:extLst>
      <p:ext uri="{BB962C8B-B14F-4D97-AF65-F5344CB8AC3E}">
        <p14:creationId xmlns:p14="http://schemas.microsoft.com/office/powerpoint/2010/main" val="411485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43FA3B-1D07-C85F-C2E9-272DB58DA228}"/>
              </a:ext>
            </a:extLst>
          </p:cNvPr>
          <p:cNvSpPr>
            <a:spLocks noGrp="1"/>
          </p:cNvSpPr>
          <p:nvPr>
            <p:ph type="body" sz="quarter" idx="10"/>
          </p:nvPr>
        </p:nvSpPr>
        <p:spPr/>
        <p:txBody>
          <a:bodyPr/>
          <a:lstStyle/>
          <a:p>
            <a:r>
              <a:rPr lang="en-US" sz="6000" b="1">
                <a:latin typeface="Avenir Next Condensed" panose="020B0506020202020204" pitchFamily="34" charset="0"/>
              </a:rPr>
              <a:t>THERE’S AN APP FOR THAT!</a:t>
            </a:r>
          </a:p>
        </p:txBody>
      </p:sp>
      <p:pic>
        <p:nvPicPr>
          <p:cNvPr id="5122" name="Picture 2">
            <a:extLst>
              <a:ext uri="{FF2B5EF4-FFF2-40B4-BE49-F238E27FC236}">
                <a16:creationId xmlns:a16="http://schemas.microsoft.com/office/drawing/2014/main" id="{250A3F03-4D8B-5933-60DD-34EF1BAB3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331258"/>
            <a:ext cx="2117275" cy="17750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oodReads app logo transparent PNG - StickPNG">
            <a:extLst>
              <a:ext uri="{FF2B5EF4-FFF2-40B4-BE49-F238E27FC236}">
                <a16:creationId xmlns:a16="http://schemas.microsoft.com/office/drawing/2014/main" id="{09C1E318-CB73-551A-7F36-3E58DEB54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647" y="1304562"/>
            <a:ext cx="1809750" cy="180170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roject Gutenberg - Apps on Google Play">
            <a:extLst>
              <a:ext uri="{FF2B5EF4-FFF2-40B4-BE49-F238E27FC236}">
                <a16:creationId xmlns:a16="http://schemas.microsoft.com/office/drawing/2014/main" id="{6D872EE4-921D-99B4-07A9-EF4BE2D884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0330" y="1414930"/>
            <a:ext cx="1691339" cy="169133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t. Lucie County - Discover Libby and CloudLibrary and learn how to  download eBooks and audiobooks. All free with your library card. Stop by  the Lewis Branch Library for a free tech">
            <a:extLst>
              <a:ext uri="{FF2B5EF4-FFF2-40B4-BE49-F238E27FC236}">
                <a16:creationId xmlns:a16="http://schemas.microsoft.com/office/drawing/2014/main" id="{CBDA3031-435F-65AB-634B-D20244F171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5602" y="1400387"/>
            <a:ext cx="1691340" cy="169134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ype wattpad stories to a word">
            <a:extLst>
              <a:ext uri="{FF2B5EF4-FFF2-40B4-BE49-F238E27FC236}">
                <a16:creationId xmlns:a16="http://schemas.microsoft.com/office/drawing/2014/main" id="{257CCC90-F6E9-416C-3E17-6902D3D178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0874" y="1434152"/>
            <a:ext cx="1859818" cy="156922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Apple Books User Guide for Mac - Apple Support (CA)">
            <a:extLst>
              <a:ext uri="{FF2B5EF4-FFF2-40B4-BE49-F238E27FC236}">
                <a16:creationId xmlns:a16="http://schemas.microsoft.com/office/drawing/2014/main" id="{BFAC95E8-1234-4496-AC5D-E1B8387AFF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51" y="4074458"/>
            <a:ext cx="2069353" cy="2069353"/>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a:extLst>
              <a:ext uri="{FF2B5EF4-FFF2-40B4-BE49-F238E27FC236}">
                <a16:creationId xmlns:a16="http://schemas.microsoft.com/office/drawing/2014/main" id="{BB468363-B82D-F169-E9FB-13FB6B56BD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056" y="4263463"/>
            <a:ext cx="1809749" cy="1809749"/>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Audiobook Library - YouTube">
            <a:extLst>
              <a:ext uri="{FF2B5EF4-FFF2-40B4-BE49-F238E27FC236}">
                <a16:creationId xmlns:a16="http://schemas.microsoft.com/office/drawing/2014/main" id="{D470D2CC-E593-5493-FDA8-4B7ACA079F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0269" y="3992349"/>
            <a:ext cx="2069353" cy="2069353"/>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Kindle App Logo - Kindle Logo with Digital Reading Symbol - CleanPNG /  KissPNG">
            <a:extLst>
              <a:ext uri="{FF2B5EF4-FFF2-40B4-BE49-F238E27FC236}">
                <a16:creationId xmlns:a16="http://schemas.microsoft.com/office/drawing/2014/main" id="{6C2A2C51-5082-ADDD-294E-ECC6AE802E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841" y="4143375"/>
            <a:ext cx="1809749" cy="1809749"/>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Rakuten Kobo Logos and Website Buttons – Kobo Writing Life Help Centre">
            <a:extLst>
              <a:ext uri="{FF2B5EF4-FFF2-40B4-BE49-F238E27FC236}">
                <a16:creationId xmlns:a16="http://schemas.microsoft.com/office/drawing/2014/main" id="{726B2AD5-1B56-5FBA-3CFF-3148E31CD9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8014" y="4174256"/>
            <a:ext cx="1705537" cy="170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CHMOND NATURE PARK - Updated February 2025 - 31 Photos - 11851  Westminster Hwy, Richmond, British Columbia - Parks - Phone Number - Yelp">
            <a:extLst>
              <a:ext uri="{FF2B5EF4-FFF2-40B4-BE49-F238E27FC236}">
                <a16:creationId xmlns:a16="http://schemas.microsoft.com/office/drawing/2014/main" id="{26429014-EEE7-3F26-4A6C-4C8C29502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47"/>
            <a:ext cx="6871447" cy="68714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2EF5D2-A748-0D39-540A-01FC65657E70}"/>
              </a:ext>
            </a:extLst>
          </p:cNvPr>
          <p:cNvSpPr txBox="1"/>
          <p:nvPr/>
        </p:nvSpPr>
        <p:spPr>
          <a:xfrm>
            <a:off x="6973677" y="2645182"/>
            <a:ext cx="5130188" cy="1323439"/>
          </a:xfrm>
          <a:prstGeom prst="rect">
            <a:avLst/>
          </a:prstGeom>
          <a:noFill/>
        </p:spPr>
        <p:txBody>
          <a:bodyPr wrap="square" rtlCol="0">
            <a:spAutoFit/>
          </a:bodyPr>
          <a:lstStyle/>
          <a:p>
            <a:pPr algn="ctr"/>
            <a:r>
              <a:rPr lang="en-US" sz="4000">
                <a:latin typeface="Modern Love Grunge" pitchFamily="82" charset="0"/>
              </a:rPr>
              <a:t>LAND ACKNOWLEDGEMENT</a:t>
            </a:r>
          </a:p>
        </p:txBody>
      </p:sp>
    </p:spTree>
    <p:extLst>
      <p:ext uri="{BB962C8B-B14F-4D97-AF65-F5344CB8AC3E}">
        <p14:creationId xmlns:p14="http://schemas.microsoft.com/office/powerpoint/2010/main" val="1457192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DF08FB-5E37-E6F4-25F6-70DA4B6F8AED}"/>
              </a:ext>
            </a:extLst>
          </p:cNvPr>
          <p:cNvSpPr txBox="1"/>
          <p:nvPr/>
        </p:nvSpPr>
        <p:spPr>
          <a:xfrm>
            <a:off x="6535271" y="2828835"/>
            <a:ext cx="5123329" cy="1200329"/>
          </a:xfrm>
          <a:prstGeom prst="rect">
            <a:avLst/>
          </a:prstGeom>
          <a:noFill/>
        </p:spPr>
        <p:txBody>
          <a:bodyPr wrap="square" rtlCol="0">
            <a:spAutoFit/>
          </a:bodyPr>
          <a:lstStyle/>
          <a:p>
            <a:r>
              <a:rPr lang="en-US" sz="7200">
                <a:solidFill>
                  <a:schemeClr val="bg1"/>
                </a:solidFill>
                <a:latin typeface="Modern Love Grunge" pitchFamily="82" charset="0"/>
              </a:rPr>
              <a:t>Thank you!</a:t>
            </a:r>
          </a:p>
        </p:txBody>
      </p:sp>
    </p:spTree>
    <p:extLst>
      <p:ext uri="{BB962C8B-B14F-4D97-AF65-F5344CB8AC3E}">
        <p14:creationId xmlns:p14="http://schemas.microsoft.com/office/powerpoint/2010/main" val="23668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2210B3-F1B1-46C9-A41F-536C19858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Arrow: Pentagon 5">
            <a:extLst>
              <a:ext uri="{FF2B5EF4-FFF2-40B4-BE49-F238E27FC236}">
                <a16:creationId xmlns:a16="http://schemas.microsoft.com/office/drawing/2014/main" id="{6BE5C2E8-24C8-4A4D-86A8-1650D10703F6}"/>
              </a:ext>
            </a:extLst>
          </p:cNvPr>
          <p:cNvSpPr/>
          <p:nvPr/>
        </p:nvSpPr>
        <p:spPr>
          <a:xfrm>
            <a:off x="0" y="684532"/>
            <a:ext cx="4139921" cy="1897894"/>
          </a:xfrm>
          <a:prstGeom prst="homePlate">
            <a:avLst>
              <a:gd name="adj" fmla="val 31849"/>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5A4BDA0-C270-4764-9C18-A593BCE2C965}"/>
              </a:ext>
            </a:extLst>
          </p:cNvPr>
          <p:cNvSpPr txBox="1"/>
          <p:nvPr/>
        </p:nvSpPr>
        <p:spPr>
          <a:xfrm>
            <a:off x="622663" y="1171814"/>
            <a:ext cx="2719767" cy="923330"/>
          </a:xfrm>
          <a:prstGeom prst="rect">
            <a:avLst/>
          </a:prstGeom>
          <a:noFill/>
        </p:spPr>
        <p:txBody>
          <a:bodyPr wrap="square" rtlCol="0" anchor="ctr">
            <a:spAutoFit/>
          </a:bodyPr>
          <a:lstStyle/>
          <a:p>
            <a:r>
              <a:rPr lang="en-US" altLang="ko-KR" sz="5400">
                <a:solidFill>
                  <a:schemeClr val="bg1"/>
                </a:solidFill>
                <a:cs typeface="Arial" pitchFamily="34" charset="0"/>
              </a:rPr>
              <a:t>Agenda </a:t>
            </a:r>
            <a:endParaRPr lang="ko-KR" altLang="en-US" sz="5400">
              <a:solidFill>
                <a:schemeClr val="bg1"/>
              </a:solidFill>
              <a:cs typeface="Arial" pitchFamily="34" charset="0"/>
            </a:endParaRPr>
          </a:p>
        </p:txBody>
      </p:sp>
      <p:sp>
        <p:nvSpPr>
          <p:cNvPr id="2" name="직사각형 1">
            <a:extLst>
              <a:ext uri="{FF2B5EF4-FFF2-40B4-BE49-F238E27FC236}">
                <a16:creationId xmlns:a16="http://schemas.microsoft.com/office/drawing/2014/main" id="{C61CFEA6-2769-41F9-AC8E-35E4F0132842}"/>
              </a:ext>
            </a:extLst>
          </p:cNvPr>
          <p:cNvSpPr/>
          <p:nvPr/>
        </p:nvSpPr>
        <p:spPr>
          <a:xfrm>
            <a:off x="5273424" y="494410"/>
            <a:ext cx="6392092" cy="576851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2">
            <a:extLst>
              <a:ext uri="{FF2B5EF4-FFF2-40B4-BE49-F238E27FC236}">
                <a16:creationId xmlns:a16="http://schemas.microsoft.com/office/drawing/2014/main" id="{570A8003-0F2A-458E-A775-F0BD447C6FE9}"/>
              </a:ext>
            </a:extLst>
          </p:cNvPr>
          <p:cNvGrpSpPr/>
          <p:nvPr/>
        </p:nvGrpSpPr>
        <p:grpSpPr>
          <a:xfrm>
            <a:off x="5683407" y="1268928"/>
            <a:ext cx="5661649" cy="4412476"/>
            <a:chOff x="5683407" y="1217980"/>
            <a:chExt cx="5661649" cy="4412476"/>
          </a:xfrm>
        </p:grpSpPr>
        <p:sp>
          <p:nvSpPr>
            <p:cNvPr id="9" name="TextBox 8">
              <a:extLst>
                <a:ext uri="{FF2B5EF4-FFF2-40B4-BE49-F238E27FC236}">
                  <a16:creationId xmlns:a16="http://schemas.microsoft.com/office/drawing/2014/main" id="{155A7A45-49E3-44AA-BD80-98F62415259C}"/>
                </a:ext>
              </a:extLst>
            </p:cNvPr>
            <p:cNvSpPr txBox="1"/>
            <p:nvPr/>
          </p:nvSpPr>
          <p:spPr>
            <a:xfrm>
              <a:off x="6837364" y="1448812"/>
              <a:ext cx="4507692" cy="461665"/>
            </a:xfrm>
            <a:prstGeom prst="rect">
              <a:avLst/>
            </a:prstGeom>
            <a:noFill/>
          </p:spPr>
          <p:txBody>
            <a:bodyPr wrap="square" lIns="108000" rIns="108000" rtlCol="0">
              <a:spAutoFit/>
            </a:bodyPr>
            <a:lstStyle/>
            <a:p>
              <a:r>
                <a:rPr lang="en-CA" altLang="ko-KR" sz="2400" b="1">
                  <a:solidFill>
                    <a:schemeClr val="bg1"/>
                  </a:solidFill>
                  <a:cs typeface="Arial" pitchFamily="34" charset="0"/>
                </a:rPr>
                <a:t>Welcome &amp; Introductions</a:t>
              </a:r>
              <a:endParaRPr lang="ko-KR" altLang="en-US" sz="2400" b="1">
                <a:solidFill>
                  <a:schemeClr val="bg1"/>
                </a:solidFill>
                <a:cs typeface="Arial" pitchFamily="34" charset="0"/>
              </a:endParaRPr>
            </a:p>
          </p:txBody>
        </p:sp>
        <p:sp>
          <p:nvSpPr>
            <p:cNvPr id="10" name="TextBox 9">
              <a:extLst>
                <a:ext uri="{FF2B5EF4-FFF2-40B4-BE49-F238E27FC236}">
                  <a16:creationId xmlns:a16="http://schemas.microsoft.com/office/drawing/2014/main" id="{A55FB45C-6C14-41F0-8403-C547C079FB77}"/>
                </a:ext>
              </a:extLst>
            </p:cNvPr>
            <p:cNvSpPr txBox="1"/>
            <p:nvPr/>
          </p:nvSpPr>
          <p:spPr>
            <a:xfrm>
              <a:off x="5683407" y="1217980"/>
              <a:ext cx="958096" cy="830997"/>
            </a:xfrm>
            <a:prstGeom prst="rect">
              <a:avLst/>
            </a:prstGeom>
            <a:noFill/>
          </p:spPr>
          <p:txBody>
            <a:bodyPr wrap="square" lIns="108000" rIns="108000" rtlCol="0">
              <a:spAutoFit/>
            </a:bodyPr>
            <a:lstStyle/>
            <a:p>
              <a:pPr algn="ctr"/>
              <a:r>
                <a:rPr lang="en-US" altLang="ko-KR" sz="4800" b="1">
                  <a:solidFill>
                    <a:schemeClr val="bg1"/>
                  </a:solidFill>
                  <a:cs typeface="Arial" pitchFamily="34" charset="0"/>
                </a:rPr>
                <a:t>01</a:t>
              </a:r>
              <a:endParaRPr lang="ko-KR" altLang="en-US" sz="4800" b="1">
                <a:solidFill>
                  <a:schemeClr val="bg1"/>
                </a:solidFill>
                <a:cs typeface="Arial" pitchFamily="34" charset="0"/>
              </a:endParaRPr>
            </a:p>
          </p:txBody>
        </p:sp>
        <p:sp>
          <p:nvSpPr>
            <p:cNvPr id="13" name="TextBox 12">
              <a:extLst>
                <a:ext uri="{FF2B5EF4-FFF2-40B4-BE49-F238E27FC236}">
                  <a16:creationId xmlns:a16="http://schemas.microsoft.com/office/drawing/2014/main" id="{E82A71EC-A3D8-41C5-8A27-619B897C390E}"/>
                </a:ext>
              </a:extLst>
            </p:cNvPr>
            <p:cNvSpPr txBox="1"/>
            <p:nvPr/>
          </p:nvSpPr>
          <p:spPr>
            <a:xfrm>
              <a:off x="6837364" y="2496725"/>
              <a:ext cx="4507692" cy="830997"/>
            </a:xfrm>
            <a:prstGeom prst="rect">
              <a:avLst/>
            </a:prstGeom>
            <a:noFill/>
          </p:spPr>
          <p:txBody>
            <a:bodyPr wrap="square" lIns="108000" rIns="108000" rtlCol="0">
              <a:spAutoFit/>
            </a:bodyPr>
            <a:lstStyle/>
            <a:p>
              <a:r>
                <a:rPr lang="en-CA" altLang="ko-KR" sz="2400" b="1">
                  <a:solidFill>
                    <a:schemeClr val="bg1"/>
                  </a:solidFill>
                  <a:cs typeface="Arial" pitchFamily="34" charset="0"/>
                </a:rPr>
                <a:t>Staying organized… Building good habits</a:t>
              </a:r>
              <a:endParaRPr lang="ko-KR" altLang="en-US" sz="2400" b="1">
                <a:solidFill>
                  <a:schemeClr val="bg1"/>
                </a:solidFill>
                <a:cs typeface="Arial" pitchFamily="34" charset="0"/>
              </a:endParaRPr>
            </a:p>
          </p:txBody>
        </p:sp>
        <p:sp>
          <p:nvSpPr>
            <p:cNvPr id="14" name="TextBox 13">
              <a:extLst>
                <a:ext uri="{FF2B5EF4-FFF2-40B4-BE49-F238E27FC236}">
                  <a16:creationId xmlns:a16="http://schemas.microsoft.com/office/drawing/2014/main" id="{F5D73F42-C71E-431E-8EB7-AE62DE12CE25}"/>
                </a:ext>
              </a:extLst>
            </p:cNvPr>
            <p:cNvSpPr txBox="1"/>
            <p:nvPr/>
          </p:nvSpPr>
          <p:spPr>
            <a:xfrm>
              <a:off x="5683407" y="2381029"/>
              <a:ext cx="958096" cy="830997"/>
            </a:xfrm>
            <a:prstGeom prst="rect">
              <a:avLst/>
            </a:prstGeom>
            <a:noFill/>
          </p:spPr>
          <p:txBody>
            <a:bodyPr wrap="square" lIns="108000" rIns="108000" rtlCol="0">
              <a:spAutoFit/>
            </a:bodyPr>
            <a:lstStyle/>
            <a:p>
              <a:pPr algn="ctr"/>
              <a:r>
                <a:rPr lang="en-US" altLang="ko-KR" sz="4800" b="1">
                  <a:solidFill>
                    <a:schemeClr val="bg1"/>
                  </a:solidFill>
                  <a:cs typeface="Arial" pitchFamily="34" charset="0"/>
                </a:rPr>
                <a:t>02</a:t>
              </a:r>
              <a:endParaRPr lang="ko-KR" altLang="en-US" sz="4800" b="1">
                <a:solidFill>
                  <a:schemeClr val="bg1"/>
                </a:solidFill>
                <a:cs typeface="Arial" pitchFamily="34" charset="0"/>
              </a:endParaRPr>
            </a:p>
          </p:txBody>
        </p:sp>
        <p:sp>
          <p:nvSpPr>
            <p:cNvPr id="17" name="TextBox 16">
              <a:extLst>
                <a:ext uri="{FF2B5EF4-FFF2-40B4-BE49-F238E27FC236}">
                  <a16:creationId xmlns:a16="http://schemas.microsoft.com/office/drawing/2014/main" id="{0985EEE4-F6C3-4AD3-96DF-87B24E9ABB7A}"/>
                </a:ext>
              </a:extLst>
            </p:cNvPr>
            <p:cNvSpPr txBox="1"/>
            <p:nvPr/>
          </p:nvSpPr>
          <p:spPr>
            <a:xfrm>
              <a:off x="6837364" y="3611640"/>
              <a:ext cx="4507692" cy="830997"/>
            </a:xfrm>
            <a:prstGeom prst="rect">
              <a:avLst/>
            </a:prstGeom>
            <a:noFill/>
          </p:spPr>
          <p:txBody>
            <a:bodyPr wrap="square" lIns="108000" rIns="108000" rtlCol="0">
              <a:spAutoFit/>
            </a:bodyPr>
            <a:lstStyle/>
            <a:p>
              <a:r>
                <a:rPr lang="en-CA" altLang="ko-KR" sz="2400" b="1">
                  <a:solidFill>
                    <a:schemeClr val="bg1"/>
                  </a:solidFill>
                  <a:cs typeface="Arial" pitchFamily="34" charset="0"/>
                </a:rPr>
                <a:t>Supporting Literacy – What can you do?</a:t>
              </a:r>
              <a:endParaRPr lang="ko-KR" altLang="en-US" sz="2400" b="1">
                <a:solidFill>
                  <a:schemeClr val="bg1"/>
                </a:solidFill>
                <a:cs typeface="Arial" pitchFamily="34" charset="0"/>
              </a:endParaRPr>
            </a:p>
          </p:txBody>
        </p:sp>
        <p:sp>
          <p:nvSpPr>
            <p:cNvPr id="18" name="TextBox 17">
              <a:extLst>
                <a:ext uri="{FF2B5EF4-FFF2-40B4-BE49-F238E27FC236}">
                  <a16:creationId xmlns:a16="http://schemas.microsoft.com/office/drawing/2014/main" id="{01182600-7E71-446C-998D-C8B2CC81BD1D}"/>
                </a:ext>
              </a:extLst>
            </p:cNvPr>
            <p:cNvSpPr txBox="1"/>
            <p:nvPr/>
          </p:nvSpPr>
          <p:spPr>
            <a:xfrm>
              <a:off x="5683407" y="3544078"/>
              <a:ext cx="958096" cy="830997"/>
            </a:xfrm>
            <a:prstGeom prst="rect">
              <a:avLst/>
            </a:prstGeom>
            <a:noFill/>
          </p:spPr>
          <p:txBody>
            <a:bodyPr wrap="square" lIns="108000" rIns="108000" rtlCol="0">
              <a:spAutoFit/>
            </a:bodyPr>
            <a:lstStyle/>
            <a:p>
              <a:pPr algn="ctr"/>
              <a:r>
                <a:rPr lang="en-US" altLang="ko-KR" sz="4800" b="1">
                  <a:solidFill>
                    <a:schemeClr val="bg1"/>
                  </a:solidFill>
                  <a:cs typeface="Arial" pitchFamily="34" charset="0"/>
                </a:rPr>
                <a:t>03</a:t>
              </a:r>
              <a:endParaRPr lang="ko-KR" altLang="en-US" sz="4800" b="1">
                <a:solidFill>
                  <a:schemeClr val="bg1"/>
                </a:solidFill>
                <a:cs typeface="Arial" pitchFamily="34" charset="0"/>
              </a:endParaRPr>
            </a:p>
          </p:txBody>
        </p:sp>
        <p:sp>
          <p:nvSpPr>
            <p:cNvPr id="21" name="TextBox 20">
              <a:extLst>
                <a:ext uri="{FF2B5EF4-FFF2-40B4-BE49-F238E27FC236}">
                  <a16:creationId xmlns:a16="http://schemas.microsoft.com/office/drawing/2014/main" id="{0F5EC25C-F754-4369-901D-A503C718B578}"/>
                </a:ext>
              </a:extLst>
            </p:cNvPr>
            <p:cNvSpPr txBox="1"/>
            <p:nvPr/>
          </p:nvSpPr>
          <p:spPr>
            <a:xfrm>
              <a:off x="6837364" y="4799459"/>
              <a:ext cx="4507692" cy="830997"/>
            </a:xfrm>
            <a:prstGeom prst="rect">
              <a:avLst/>
            </a:prstGeom>
            <a:noFill/>
          </p:spPr>
          <p:txBody>
            <a:bodyPr wrap="square" lIns="108000" rIns="108000" rtlCol="0">
              <a:spAutoFit/>
            </a:bodyPr>
            <a:lstStyle/>
            <a:p>
              <a:r>
                <a:rPr lang="en-US" altLang="ko-KR" sz="2400" b="1">
                  <a:solidFill>
                    <a:schemeClr val="bg1"/>
                  </a:solidFill>
                  <a:cs typeface="Arial" pitchFamily="34" charset="0"/>
                </a:rPr>
                <a:t>Supporting Numeracy – What else can you do?</a:t>
              </a:r>
              <a:endParaRPr lang="ko-KR" altLang="en-US" sz="2400" b="1">
                <a:solidFill>
                  <a:schemeClr val="bg1"/>
                </a:solidFill>
                <a:cs typeface="Arial" pitchFamily="34" charset="0"/>
              </a:endParaRPr>
            </a:p>
          </p:txBody>
        </p:sp>
        <p:sp>
          <p:nvSpPr>
            <p:cNvPr id="22" name="TextBox 21">
              <a:extLst>
                <a:ext uri="{FF2B5EF4-FFF2-40B4-BE49-F238E27FC236}">
                  <a16:creationId xmlns:a16="http://schemas.microsoft.com/office/drawing/2014/main" id="{B265C345-4A39-494D-971A-6C9F8E06DA1F}"/>
                </a:ext>
              </a:extLst>
            </p:cNvPr>
            <p:cNvSpPr txBox="1"/>
            <p:nvPr/>
          </p:nvSpPr>
          <p:spPr>
            <a:xfrm>
              <a:off x="5683407" y="4707127"/>
              <a:ext cx="958096" cy="830997"/>
            </a:xfrm>
            <a:prstGeom prst="rect">
              <a:avLst/>
            </a:prstGeom>
            <a:noFill/>
          </p:spPr>
          <p:txBody>
            <a:bodyPr wrap="square" lIns="108000" rIns="108000" rtlCol="0">
              <a:spAutoFit/>
            </a:bodyPr>
            <a:lstStyle/>
            <a:p>
              <a:pPr algn="ctr"/>
              <a:r>
                <a:rPr lang="en-US" altLang="ko-KR" sz="4800" b="1">
                  <a:solidFill>
                    <a:schemeClr val="bg1"/>
                  </a:solidFill>
                  <a:cs typeface="Arial" pitchFamily="34" charset="0"/>
                </a:rPr>
                <a:t>04</a:t>
              </a:r>
              <a:endParaRPr lang="ko-KR" altLang="en-US" sz="4800" b="1">
                <a:solidFill>
                  <a:schemeClr val="bg1"/>
                </a:solidFill>
                <a:cs typeface="Arial" pitchFamily="34" charset="0"/>
              </a:endParaRPr>
            </a:p>
          </p:txBody>
        </p:sp>
      </p:grpSp>
    </p:spTree>
    <p:extLst>
      <p:ext uri="{BB962C8B-B14F-4D97-AF65-F5344CB8AC3E}">
        <p14:creationId xmlns:p14="http://schemas.microsoft.com/office/powerpoint/2010/main" val="314882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AA86AF38-A1B4-4568-9668-3015D44F843E}"/>
              </a:ext>
            </a:extLst>
          </p:cNvPr>
          <p:cNvSpPr/>
          <p:nvPr/>
        </p:nvSpPr>
        <p:spPr>
          <a:xfrm flipH="1">
            <a:off x="6400800" y="0"/>
            <a:ext cx="5791200" cy="6857999"/>
          </a:xfrm>
          <a:prstGeom prst="homePlate">
            <a:avLst>
              <a:gd name="adj" fmla="val 31849"/>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Pentagon 17">
            <a:extLst>
              <a:ext uri="{FF2B5EF4-FFF2-40B4-BE49-F238E27FC236}">
                <a16:creationId xmlns:a16="http://schemas.microsoft.com/office/drawing/2014/main" id="{87D8D70F-9BD6-47BC-B1D7-FB4FA94199ED}"/>
              </a:ext>
            </a:extLst>
          </p:cNvPr>
          <p:cNvSpPr/>
          <p:nvPr/>
        </p:nvSpPr>
        <p:spPr>
          <a:xfrm flipH="1">
            <a:off x="6400800" y="2393576"/>
            <a:ext cx="5791200" cy="2111189"/>
          </a:xfrm>
          <a:prstGeom prst="homePlate">
            <a:avLst>
              <a:gd name="adj" fmla="val 2682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C455B2A-3D1B-4F98-ACA5-C72C064015F6}"/>
              </a:ext>
            </a:extLst>
          </p:cNvPr>
          <p:cNvGrpSpPr/>
          <p:nvPr/>
        </p:nvGrpSpPr>
        <p:grpSpPr>
          <a:xfrm>
            <a:off x="7219462" y="2488299"/>
            <a:ext cx="4743634" cy="1839860"/>
            <a:chOff x="6665598" y="2380271"/>
            <a:chExt cx="4777152" cy="1839860"/>
          </a:xfrm>
        </p:grpSpPr>
        <p:sp>
          <p:nvSpPr>
            <p:cNvPr id="8" name="TextBox 7">
              <a:extLst>
                <a:ext uri="{FF2B5EF4-FFF2-40B4-BE49-F238E27FC236}">
                  <a16:creationId xmlns:a16="http://schemas.microsoft.com/office/drawing/2014/main" id="{5CF5BDA4-10C7-46A6-AC30-523A3FC438AC}"/>
                </a:ext>
              </a:extLst>
            </p:cNvPr>
            <p:cNvSpPr txBox="1"/>
            <p:nvPr/>
          </p:nvSpPr>
          <p:spPr>
            <a:xfrm>
              <a:off x="6665598" y="2380271"/>
              <a:ext cx="4777152" cy="1569660"/>
            </a:xfrm>
            <a:prstGeom prst="rect">
              <a:avLst/>
            </a:prstGeom>
            <a:noFill/>
          </p:spPr>
          <p:txBody>
            <a:bodyPr wrap="square" rtlCol="0" anchor="ctr">
              <a:spAutoFit/>
            </a:bodyPr>
            <a:lstStyle/>
            <a:p>
              <a:r>
                <a:rPr lang="en-US" altLang="ko-KR" sz="4800" b="1">
                  <a:solidFill>
                    <a:schemeClr val="bg1"/>
                  </a:solidFill>
                  <a:latin typeface="+mj-lt"/>
                  <a:cs typeface="Arial" pitchFamily="34" charset="0"/>
                </a:rPr>
                <a:t>STAYING ORGANIZED</a:t>
              </a:r>
              <a:endParaRPr lang="ko-KR" altLang="en-US" sz="4800" b="1">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6665654" y="3840475"/>
              <a:ext cx="4777096" cy="379656"/>
            </a:xfrm>
            <a:prstGeom prst="rect">
              <a:avLst/>
            </a:prstGeom>
            <a:noFill/>
          </p:spPr>
          <p:txBody>
            <a:bodyPr wrap="square" rtlCol="0" anchor="ctr">
              <a:spAutoFit/>
            </a:bodyPr>
            <a:lstStyle/>
            <a:p>
              <a:r>
                <a:rPr lang="en-US" altLang="ko-KR" sz="1867">
                  <a:solidFill>
                    <a:schemeClr val="bg1"/>
                  </a:solidFill>
                  <a:cs typeface="Arial" pitchFamily="34" charset="0"/>
                </a:rPr>
                <a:t>Building Good Habits</a:t>
              </a:r>
              <a:endParaRPr lang="ko-KR" altLang="en-US" sz="1867">
                <a:solidFill>
                  <a:schemeClr val="bg1"/>
                </a:solidFill>
                <a:cs typeface="Arial" pitchFamily="34" charset="0"/>
              </a:endParaRPr>
            </a:p>
          </p:txBody>
        </p:sp>
      </p:grpSp>
    </p:spTree>
    <p:extLst>
      <p:ext uri="{BB962C8B-B14F-4D97-AF65-F5344CB8AC3E}">
        <p14:creationId xmlns:p14="http://schemas.microsoft.com/office/powerpoint/2010/main" val="356549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47CF57-31B2-C7B1-30F2-70C436C6755A}"/>
              </a:ext>
            </a:extLst>
          </p:cNvPr>
          <p:cNvSpPr txBox="1"/>
          <p:nvPr/>
        </p:nvSpPr>
        <p:spPr>
          <a:xfrm>
            <a:off x="7382436" y="335845"/>
            <a:ext cx="4410635" cy="6186309"/>
          </a:xfrm>
          <a:prstGeom prst="rect">
            <a:avLst/>
          </a:prstGeom>
          <a:noFill/>
        </p:spPr>
        <p:txBody>
          <a:bodyPr wrap="square" rtlCol="0">
            <a:spAutoFit/>
          </a:bodyPr>
          <a:lstStyle/>
          <a:p>
            <a:r>
              <a:rPr lang="en-US" sz="3600" i="1">
                <a:latin typeface="Avenir Next Condensed" panose="020B0506020202020204" pitchFamily="34" charset="0"/>
              </a:rPr>
              <a:t>Being organized is a </a:t>
            </a:r>
            <a:r>
              <a:rPr lang="en-US" sz="3600" b="1" i="1">
                <a:solidFill>
                  <a:schemeClr val="accent4">
                    <a:lumMod val="75000"/>
                  </a:schemeClr>
                </a:solidFill>
                <a:latin typeface="Avenir Next Condensed" panose="020B0506020202020204" pitchFamily="34" charset="0"/>
              </a:rPr>
              <a:t>life skill</a:t>
            </a:r>
            <a:r>
              <a:rPr lang="en-US" sz="3600" i="1">
                <a:latin typeface="Avenir Next Condensed" panose="020B0506020202020204" pitchFamily="34" charset="0"/>
              </a:rPr>
              <a:t>. It </a:t>
            </a:r>
            <a:r>
              <a:rPr lang="en-CA" sz="3600" i="1">
                <a:latin typeface="Avenir Next Condensed" panose="020B0506020202020204" pitchFamily="34" charset="0"/>
              </a:rPr>
              <a:t>teaches kids to use their time more efficiently and plan ahead. This helps them learn important life skills such as budgeting their time wisely, managing multiple tasks and deadlines, and making the most of every day.</a:t>
            </a:r>
            <a:endParaRPr lang="en-US" sz="3600" i="1">
              <a:latin typeface="Avenir Next Condensed" panose="020B0506020202020204" pitchFamily="34" charset="0"/>
            </a:endParaRPr>
          </a:p>
        </p:txBody>
      </p:sp>
    </p:spTree>
    <p:extLst>
      <p:ext uri="{BB962C8B-B14F-4D97-AF65-F5344CB8AC3E}">
        <p14:creationId xmlns:p14="http://schemas.microsoft.com/office/powerpoint/2010/main" val="403677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logo of a group of people&#10;&#10;Description automatically generated">
            <a:extLst>
              <a:ext uri="{FF2B5EF4-FFF2-40B4-BE49-F238E27FC236}">
                <a16:creationId xmlns:a16="http://schemas.microsoft.com/office/drawing/2014/main" id="{5908C209-80E4-B5C9-4ADE-1FCC0FFC3D93}"/>
              </a:ext>
            </a:extLst>
          </p:cNvPr>
          <p:cNvPicPr>
            <a:picLocks noGrp="1" noChangeAspect="1"/>
          </p:cNvPicPr>
          <p:nvPr>
            <p:ph type="pic" idx="12"/>
          </p:nvPr>
        </p:nvPicPr>
        <p:blipFill>
          <a:blip r:embed="rId3">
            <a:extLst>
              <a:ext uri="{28A0092B-C50C-407E-A947-70E740481C1C}">
                <a14:useLocalDpi xmlns:a14="http://schemas.microsoft.com/office/drawing/2010/main" val="0"/>
              </a:ext>
            </a:extLst>
          </a:blip>
          <a:srcRect t="10445" b="10445"/>
          <a:stretch>
            <a:fillRect/>
          </a:stretch>
        </p:blipFill>
        <p:spPr/>
      </p:pic>
      <p:sp>
        <p:nvSpPr>
          <p:cNvPr id="12" name="TextBox 11">
            <a:extLst>
              <a:ext uri="{FF2B5EF4-FFF2-40B4-BE49-F238E27FC236}">
                <a16:creationId xmlns:a16="http://schemas.microsoft.com/office/drawing/2014/main" id="{6DF7E0E1-5725-2C3E-2D3F-3AE4B9AF4CE8}"/>
              </a:ext>
            </a:extLst>
          </p:cNvPr>
          <p:cNvSpPr txBox="1"/>
          <p:nvPr/>
        </p:nvSpPr>
        <p:spPr>
          <a:xfrm>
            <a:off x="6096000" y="569655"/>
            <a:ext cx="5830965" cy="1384995"/>
          </a:xfrm>
          <a:prstGeom prst="rect">
            <a:avLst/>
          </a:prstGeom>
          <a:noFill/>
          <a:ln>
            <a:solidFill>
              <a:schemeClr val="tx1"/>
            </a:solidFill>
          </a:ln>
        </p:spPr>
        <p:txBody>
          <a:bodyPr wrap="square" rtlCol="0">
            <a:spAutoFit/>
          </a:bodyPr>
          <a:lstStyle/>
          <a:p>
            <a:r>
              <a:rPr lang="en-US" sz="2800">
                <a:latin typeface="Avenir Next Condensed" panose="020B0506020202020204" pitchFamily="34" charset="0"/>
              </a:rPr>
              <a:t>Did you know most teachers are using </a:t>
            </a:r>
            <a:r>
              <a:rPr lang="en-US" sz="2800" b="1">
                <a:solidFill>
                  <a:srgbClr val="7A81FF"/>
                </a:solidFill>
                <a:latin typeface="Avenir Next Condensed" panose="020B0506020202020204" pitchFamily="34" charset="0"/>
              </a:rPr>
              <a:t>TEAMS</a:t>
            </a:r>
            <a:r>
              <a:rPr lang="en-US" sz="2800">
                <a:latin typeface="Avenir Next Condensed" panose="020B0506020202020204" pitchFamily="34" charset="0"/>
              </a:rPr>
              <a:t> or have a </a:t>
            </a:r>
            <a:r>
              <a:rPr lang="en-US" sz="2800" b="1">
                <a:latin typeface="Avenir Next Condensed" panose="020B0506020202020204" pitchFamily="34" charset="0"/>
              </a:rPr>
              <a:t>personal website </a:t>
            </a:r>
            <a:r>
              <a:rPr lang="en-US" sz="2800">
                <a:latin typeface="Avenir Next Condensed" panose="020B0506020202020204" pitchFamily="34" charset="0"/>
              </a:rPr>
              <a:t>where they post homework and/or assignments?</a:t>
            </a:r>
          </a:p>
        </p:txBody>
      </p:sp>
      <p:pic>
        <p:nvPicPr>
          <p:cNvPr id="2054" name="Picture 6" descr="Agenda Vector Icon 20489327 Vector Art at Vecteezy">
            <a:extLst>
              <a:ext uri="{FF2B5EF4-FFF2-40B4-BE49-F238E27FC236}">
                <a16:creationId xmlns:a16="http://schemas.microsoft.com/office/drawing/2014/main" id="{2DB1407E-B77D-6780-5E1C-D626234369FB}"/>
              </a:ext>
            </a:extLst>
          </p:cNvPr>
          <p:cNvPicPr>
            <a:picLocks noGrp="1" noChangeAspect="1" noChangeArrowheads="1"/>
          </p:cNvPicPr>
          <p:nvPr>
            <p:ph type="pic" idx="13"/>
          </p:nvPr>
        </p:nvPicPr>
        <p:blipFill>
          <a:blip r:embed="rId4">
            <a:extLst>
              <a:ext uri="{28A0092B-C50C-407E-A947-70E740481C1C}">
                <a14:useLocalDpi xmlns:a14="http://schemas.microsoft.com/office/drawing/2010/main" val="0"/>
              </a:ext>
            </a:extLst>
          </a:blip>
          <a:srcRect t="10409" b="104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902104B-E09A-2093-35AC-5F96EEBE3FF4}"/>
              </a:ext>
            </a:extLst>
          </p:cNvPr>
          <p:cNvSpPr txBox="1"/>
          <p:nvPr/>
        </p:nvSpPr>
        <p:spPr>
          <a:xfrm>
            <a:off x="6096000" y="2862591"/>
            <a:ext cx="5830965" cy="954107"/>
          </a:xfrm>
          <a:prstGeom prst="rect">
            <a:avLst/>
          </a:prstGeom>
          <a:noFill/>
          <a:ln>
            <a:solidFill>
              <a:schemeClr val="tx1"/>
            </a:solidFill>
          </a:ln>
        </p:spPr>
        <p:txBody>
          <a:bodyPr wrap="square" rtlCol="0">
            <a:spAutoFit/>
          </a:bodyPr>
          <a:lstStyle/>
          <a:p>
            <a:r>
              <a:rPr lang="en-US" sz="2800">
                <a:latin typeface="Avenir Next Condensed" panose="020B0506020202020204" pitchFamily="34" charset="0"/>
              </a:rPr>
              <a:t>Check the </a:t>
            </a:r>
            <a:r>
              <a:rPr lang="en-US" sz="2800" b="1">
                <a:solidFill>
                  <a:srgbClr val="0070C0"/>
                </a:solidFill>
                <a:latin typeface="Avenir Next Condensed" panose="020B0506020202020204" pitchFamily="34" charset="0"/>
              </a:rPr>
              <a:t>agenda</a:t>
            </a:r>
            <a:r>
              <a:rPr lang="en-US" sz="2800">
                <a:latin typeface="Avenir Next Condensed" panose="020B0506020202020204" pitchFamily="34" charset="0"/>
              </a:rPr>
              <a:t> regularly… make sure kids are using it!</a:t>
            </a:r>
          </a:p>
        </p:txBody>
      </p:sp>
      <p:pic>
        <p:nvPicPr>
          <p:cNvPr id="16" name="Picture Placeholder 15" descr="A blue backpack with school supplies&#10;&#10;Description automatically generated">
            <a:extLst>
              <a:ext uri="{FF2B5EF4-FFF2-40B4-BE49-F238E27FC236}">
                <a16:creationId xmlns:a16="http://schemas.microsoft.com/office/drawing/2014/main" id="{84328E38-D8A8-1524-CC3B-F05148AE4E1A}"/>
              </a:ext>
            </a:extLst>
          </p:cNvPr>
          <p:cNvPicPr>
            <a:picLocks noGrp="1" noChangeAspect="1"/>
          </p:cNvPicPr>
          <p:nvPr>
            <p:ph type="pic" idx="14"/>
          </p:nvPr>
        </p:nvPicPr>
        <p:blipFill>
          <a:blip r:embed="rId5">
            <a:extLst>
              <a:ext uri="{28A0092B-C50C-407E-A947-70E740481C1C}">
                <a14:useLocalDpi xmlns:a14="http://schemas.microsoft.com/office/drawing/2010/main" val="0"/>
              </a:ext>
            </a:extLst>
          </a:blip>
          <a:srcRect t="13375" b="13375"/>
          <a:stretch>
            <a:fillRect/>
          </a:stretch>
        </p:blipFill>
        <p:spPr/>
      </p:pic>
      <p:sp>
        <p:nvSpPr>
          <p:cNvPr id="17" name="TextBox 16">
            <a:extLst>
              <a:ext uri="{FF2B5EF4-FFF2-40B4-BE49-F238E27FC236}">
                <a16:creationId xmlns:a16="http://schemas.microsoft.com/office/drawing/2014/main" id="{8272F5A4-766C-E751-2406-B59FB6CCBDE2}"/>
              </a:ext>
            </a:extLst>
          </p:cNvPr>
          <p:cNvSpPr txBox="1"/>
          <p:nvPr/>
        </p:nvSpPr>
        <p:spPr>
          <a:xfrm>
            <a:off x="6096000" y="5112634"/>
            <a:ext cx="5830965" cy="523220"/>
          </a:xfrm>
          <a:prstGeom prst="rect">
            <a:avLst/>
          </a:prstGeom>
          <a:noFill/>
          <a:ln>
            <a:solidFill>
              <a:schemeClr val="tx1"/>
            </a:solidFill>
          </a:ln>
        </p:spPr>
        <p:txBody>
          <a:bodyPr wrap="square" rtlCol="0">
            <a:spAutoFit/>
          </a:bodyPr>
          <a:lstStyle/>
          <a:p>
            <a:r>
              <a:rPr lang="en-US" sz="2800">
                <a:latin typeface="Avenir Next Condensed" panose="020B0506020202020204" pitchFamily="34" charset="0"/>
              </a:rPr>
              <a:t>Check </a:t>
            </a:r>
            <a:r>
              <a:rPr lang="en-US" sz="2800" b="1">
                <a:solidFill>
                  <a:schemeClr val="accent1">
                    <a:lumMod val="75000"/>
                  </a:schemeClr>
                </a:solidFill>
                <a:latin typeface="Avenir Next Condensed" panose="020B0506020202020204" pitchFamily="34" charset="0"/>
              </a:rPr>
              <a:t>backpacks</a:t>
            </a:r>
            <a:r>
              <a:rPr lang="en-US" sz="2800">
                <a:latin typeface="Avenir Next Condensed" panose="020B0506020202020204" pitchFamily="34" charset="0"/>
              </a:rPr>
              <a:t> and </a:t>
            </a:r>
            <a:r>
              <a:rPr lang="en-US" sz="2800" b="1">
                <a:solidFill>
                  <a:schemeClr val="accent1">
                    <a:lumMod val="75000"/>
                  </a:schemeClr>
                </a:solidFill>
                <a:latin typeface="Avenir Next Condensed" panose="020B0506020202020204" pitchFamily="34" charset="0"/>
              </a:rPr>
              <a:t>binders</a:t>
            </a:r>
            <a:r>
              <a:rPr lang="en-US" sz="2800">
                <a:latin typeface="Avenir Next Condensed" panose="020B0506020202020204" pitchFamily="34" charset="0"/>
              </a:rPr>
              <a:t>!!!</a:t>
            </a:r>
          </a:p>
        </p:txBody>
      </p:sp>
      <p:sp>
        <p:nvSpPr>
          <p:cNvPr id="18" name="TextBox 17">
            <a:extLst>
              <a:ext uri="{FF2B5EF4-FFF2-40B4-BE49-F238E27FC236}">
                <a16:creationId xmlns:a16="http://schemas.microsoft.com/office/drawing/2014/main" id="{BC97BEFF-9758-51EE-BD40-FE1877C393AC}"/>
              </a:ext>
            </a:extLst>
          </p:cNvPr>
          <p:cNvSpPr txBox="1"/>
          <p:nvPr/>
        </p:nvSpPr>
        <p:spPr>
          <a:xfrm>
            <a:off x="1116682" y="147918"/>
            <a:ext cx="1015663" cy="6562164"/>
          </a:xfrm>
          <a:prstGeom prst="rect">
            <a:avLst/>
          </a:prstGeom>
          <a:noFill/>
        </p:spPr>
        <p:txBody>
          <a:bodyPr vert="vert270" wrap="square" rtlCol="0">
            <a:spAutoFit/>
          </a:bodyPr>
          <a:lstStyle/>
          <a:p>
            <a:pPr algn="ctr"/>
            <a:r>
              <a:rPr lang="en-US" sz="5400" b="1">
                <a:latin typeface="Avenir Next Condensed" panose="020B0506020202020204" pitchFamily="34" charset="0"/>
              </a:rPr>
              <a:t>LET’S GET ORGANIZED!!!</a:t>
            </a:r>
          </a:p>
        </p:txBody>
      </p:sp>
      <p:pic>
        <p:nvPicPr>
          <p:cNvPr id="20" name="Graphic 19" descr="Arrow: Straight with solid fill">
            <a:extLst>
              <a:ext uri="{FF2B5EF4-FFF2-40B4-BE49-F238E27FC236}">
                <a16:creationId xmlns:a16="http://schemas.microsoft.com/office/drawing/2014/main" id="{09CB8C41-CFE9-B5D4-9173-CF9ECFD2D1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4989437" y="874157"/>
            <a:ext cx="914400" cy="914400"/>
          </a:xfrm>
          <a:prstGeom prst="rect">
            <a:avLst/>
          </a:prstGeom>
        </p:spPr>
      </p:pic>
      <p:pic>
        <p:nvPicPr>
          <p:cNvPr id="21" name="Graphic 20" descr="Arrow: Straight with solid fill">
            <a:extLst>
              <a:ext uri="{FF2B5EF4-FFF2-40B4-BE49-F238E27FC236}">
                <a16:creationId xmlns:a16="http://schemas.microsoft.com/office/drawing/2014/main" id="{A31CD4C3-180B-834B-E57A-22AD402655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5021392" y="2882445"/>
            <a:ext cx="914400" cy="914400"/>
          </a:xfrm>
          <a:prstGeom prst="rect">
            <a:avLst/>
          </a:prstGeom>
        </p:spPr>
      </p:pic>
      <p:pic>
        <p:nvPicPr>
          <p:cNvPr id="22" name="Graphic 21" descr="Arrow: Straight with solid fill">
            <a:extLst>
              <a:ext uri="{FF2B5EF4-FFF2-40B4-BE49-F238E27FC236}">
                <a16:creationId xmlns:a16="http://schemas.microsoft.com/office/drawing/2014/main" id="{FB673930-EDE8-D161-CD9A-1915583939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4989437" y="4917044"/>
            <a:ext cx="914400" cy="914400"/>
          </a:xfrm>
          <a:prstGeom prst="rect">
            <a:avLst/>
          </a:prstGeom>
        </p:spPr>
      </p:pic>
    </p:spTree>
    <p:extLst>
      <p:ext uri="{BB962C8B-B14F-4D97-AF65-F5344CB8AC3E}">
        <p14:creationId xmlns:p14="http://schemas.microsoft.com/office/powerpoint/2010/main" val="86188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6600" b="1">
                <a:latin typeface="Avenir Next Condensed" panose="020B0506020202020204" pitchFamily="34" charset="0"/>
              </a:rPr>
              <a:t>SET UP SUCCESSFUL ROUTINES</a:t>
            </a:r>
          </a:p>
        </p:txBody>
      </p:sp>
      <p:grpSp>
        <p:nvGrpSpPr>
          <p:cNvPr id="3" name="Group 2">
            <a:extLst>
              <a:ext uri="{FF2B5EF4-FFF2-40B4-BE49-F238E27FC236}">
                <a16:creationId xmlns:a16="http://schemas.microsoft.com/office/drawing/2014/main" id="{CA04B748-2871-49B6-8C7A-BB54AE9F32CB}"/>
              </a:ext>
            </a:extLst>
          </p:cNvPr>
          <p:cNvGrpSpPr/>
          <p:nvPr/>
        </p:nvGrpSpPr>
        <p:grpSpPr>
          <a:xfrm>
            <a:off x="3817133" y="1422925"/>
            <a:ext cx="4873766" cy="4627030"/>
            <a:chOff x="3288723" y="2581130"/>
            <a:chExt cx="2581734" cy="2503039"/>
          </a:xfrm>
        </p:grpSpPr>
        <p:sp>
          <p:nvSpPr>
            <p:cNvPr id="4" name="Regular Pentagon 15">
              <a:extLst>
                <a:ext uri="{FF2B5EF4-FFF2-40B4-BE49-F238E27FC236}">
                  <a16:creationId xmlns:a16="http://schemas.microsoft.com/office/drawing/2014/main" id="{E3CED534-0B7D-4B85-9ADC-96A5B42452CE}"/>
                </a:ext>
              </a:extLst>
            </p:cNvPr>
            <p:cNvSpPr/>
            <p:nvPr/>
          </p:nvSpPr>
          <p:spPr>
            <a:xfrm rot="2164840">
              <a:off x="4247108" y="2581130"/>
              <a:ext cx="1197658" cy="876467"/>
            </a:xfrm>
            <a:custGeom>
              <a:avLst/>
              <a:gdLst/>
              <a:ahLst/>
              <a:cxnLst/>
              <a:rect l="l" t="t" r="r" b="b"/>
              <a:pathLst>
                <a:path w="1197658" h="876467">
                  <a:moveTo>
                    <a:pt x="127345" y="238132"/>
                  </a:moveTo>
                  <a:lnTo>
                    <a:pt x="535403" y="237828"/>
                  </a:lnTo>
                  <a:lnTo>
                    <a:pt x="862290" y="0"/>
                  </a:lnTo>
                  <a:lnTo>
                    <a:pt x="1197658" y="243999"/>
                  </a:lnTo>
                  <a:lnTo>
                    <a:pt x="1069559" y="638797"/>
                  </a:lnTo>
                  <a:lnTo>
                    <a:pt x="662192" y="638797"/>
                  </a:lnTo>
                  <a:lnTo>
                    <a:pt x="336034" y="876467"/>
                  </a:lnTo>
                  <a:lnTo>
                    <a:pt x="0" y="632836"/>
                  </a:lnTo>
                  <a:close/>
                </a:path>
              </a:pathLst>
            </a:cu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gular Pentagon 35">
              <a:extLst>
                <a:ext uri="{FF2B5EF4-FFF2-40B4-BE49-F238E27FC236}">
                  <a16:creationId xmlns:a16="http://schemas.microsoft.com/office/drawing/2014/main" id="{925BE9A4-0C60-4790-9CAC-C957B78330E7}"/>
                </a:ext>
              </a:extLst>
            </p:cNvPr>
            <p:cNvSpPr/>
            <p:nvPr/>
          </p:nvSpPr>
          <p:spPr>
            <a:xfrm rot="6473068">
              <a:off x="4833395" y="3385789"/>
              <a:ext cx="1197658" cy="876467"/>
            </a:xfrm>
            <a:custGeom>
              <a:avLst/>
              <a:gdLst/>
              <a:ahLst/>
              <a:cxnLst/>
              <a:rect l="l" t="t" r="r" b="b"/>
              <a:pathLst>
                <a:path w="1197658" h="876467">
                  <a:moveTo>
                    <a:pt x="0" y="632836"/>
                  </a:moveTo>
                  <a:lnTo>
                    <a:pt x="127345" y="238132"/>
                  </a:lnTo>
                  <a:lnTo>
                    <a:pt x="535403" y="237828"/>
                  </a:lnTo>
                  <a:lnTo>
                    <a:pt x="862290" y="0"/>
                  </a:lnTo>
                  <a:lnTo>
                    <a:pt x="1197658" y="243999"/>
                  </a:lnTo>
                  <a:lnTo>
                    <a:pt x="1069559" y="638797"/>
                  </a:lnTo>
                  <a:lnTo>
                    <a:pt x="662192" y="638797"/>
                  </a:lnTo>
                  <a:lnTo>
                    <a:pt x="336035" y="87646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gular Pentagon 37">
              <a:extLst>
                <a:ext uri="{FF2B5EF4-FFF2-40B4-BE49-F238E27FC236}">
                  <a16:creationId xmlns:a16="http://schemas.microsoft.com/office/drawing/2014/main" id="{53B96AEC-528E-4BAD-8BFC-6354B64BB9C9}"/>
                </a:ext>
              </a:extLst>
            </p:cNvPr>
            <p:cNvSpPr/>
            <p:nvPr/>
          </p:nvSpPr>
          <p:spPr>
            <a:xfrm rot="8632343">
              <a:off x="4243030" y="4205463"/>
              <a:ext cx="1196928" cy="878706"/>
            </a:xfrm>
            <a:custGeom>
              <a:avLst/>
              <a:gdLst/>
              <a:ahLst/>
              <a:cxnLst/>
              <a:rect l="l" t="t" r="r" b="b"/>
              <a:pathLst>
                <a:path w="1196928" h="878706">
                  <a:moveTo>
                    <a:pt x="128099" y="638797"/>
                  </a:moveTo>
                  <a:lnTo>
                    <a:pt x="0" y="244000"/>
                  </a:lnTo>
                  <a:lnTo>
                    <a:pt x="335369" y="0"/>
                  </a:lnTo>
                  <a:lnTo>
                    <a:pt x="665336" y="240070"/>
                  </a:lnTo>
                  <a:lnTo>
                    <a:pt x="1069585" y="240372"/>
                  </a:lnTo>
                  <a:lnTo>
                    <a:pt x="1196928" y="635075"/>
                  </a:lnTo>
                  <a:lnTo>
                    <a:pt x="860895" y="878706"/>
                  </a:lnTo>
                  <a:lnTo>
                    <a:pt x="531665" y="63879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gular Pentagon 41">
              <a:extLst>
                <a:ext uri="{FF2B5EF4-FFF2-40B4-BE49-F238E27FC236}">
                  <a16:creationId xmlns:a16="http://schemas.microsoft.com/office/drawing/2014/main" id="{CE98156A-3959-476A-A520-6D4BEDFBEDC1}"/>
                </a:ext>
              </a:extLst>
            </p:cNvPr>
            <p:cNvSpPr/>
            <p:nvPr/>
          </p:nvSpPr>
          <p:spPr>
            <a:xfrm rot="15152844">
              <a:off x="3277556" y="3892313"/>
              <a:ext cx="1197658" cy="876467"/>
            </a:xfrm>
            <a:custGeom>
              <a:avLst/>
              <a:gdLst/>
              <a:ahLst/>
              <a:cxnLst/>
              <a:rect l="l" t="t" r="r" b="b"/>
              <a:pathLst>
                <a:path w="1197658" h="876467">
                  <a:moveTo>
                    <a:pt x="1197658" y="243999"/>
                  </a:moveTo>
                  <a:lnTo>
                    <a:pt x="1069559" y="638797"/>
                  </a:lnTo>
                  <a:lnTo>
                    <a:pt x="662192" y="638797"/>
                  </a:lnTo>
                  <a:lnTo>
                    <a:pt x="336034" y="876467"/>
                  </a:lnTo>
                  <a:lnTo>
                    <a:pt x="0" y="632836"/>
                  </a:lnTo>
                  <a:lnTo>
                    <a:pt x="127344" y="238132"/>
                  </a:lnTo>
                  <a:lnTo>
                    <a:pt x="535402" y="237828"/>
                  </a:lnTo>
                  <a:lnTo>
                    <a:pt x="86229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gular Pentagon 44">
              <a:extLst>
                <a:ext uri="{FF2B5EF4-FFF2-40B4-BE49-F238E27FC236}">
                  <a16:creationId xmlns:a16="http://schemas.microsoft.com/office/drawing/2014/main" id="{729B0B9F-7AC5-4FA9-B098-97AD8EBA04AE}"/>
                </a:ext>
              </a:extLst>
            </p:cNvPr>
            <p:cNvSpPr/>
            <p:nvPr/>
          </p:nvSpPr>
          <p:spPr>
            <a:xfrm rot="19485148">
              <a:off x="3288723" y="2884626"/>
              <a:ext cx="1197657" cy="876466"/>
            </a:xfrm>
            <a:custGeom>
              <a:avLst/>
              <a:gdLst/>
              <a:ahLst/>
              <a:cxnLst/>
              <a:rect l="l" t="t" r="r" b="b"/>
              <a:pathLst>
                <a:path w="1197657" h="876466">
                  <a:moveTo>
                    <a:pt x="862289" y="0"/>
                  </a:moveTo>
                  <a:lnTo>
                    <a:pt x="1197657" y="243999"/>
                  </a:lnTo>
                  <a:lnTo>
                    <a:pt x="1069558" y="638797"/>
                  </a:lnTo>
                  <a:lnTo>
                    <a:pt x="662191" y="638797"/>
                  </a:lnTo>
                  <a:lnTo>
                    <a:pt x="336034" y="876466"/>
                  </a:lnTo>
                  <a:lnTo>
                    <a:pt x="0" y="632836"/>
                  </a:lnTo>
                  <a:lnTo>
                    <a:pt x="127344" y="238131"/>
                  </a:lnTo>
                  <a:lnTo>
                    <a:pt x="535402" y="2378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2" name="Group 11">
            <a:extLst>
              <a:ext uri="{FF2B5EF4-FFF2-40B4-BE49-F238E27FC236}">
                <a16:creationId xmlns:a16="http://schemas.microsoft.com/office/drawing/2014/main" id="{79E59A3A-6E3B-427A-8D2F-0F132EA8E7CA}"/>
              </a:ext>
            </a:extLst>
          </p:cNvPr>
          <p:cNvGrpSpPr/>
          <p:nvPr/>
        </p:nvGrpSpPr>
        <p:grpSpPr>
          <a:xfrm>
            <a:off x="7605755" y="5739635"/>
            <a:ext cx="3622540" cy="830997"/>
            <a:chOff x="2551706" y="4283314"/>
            <a:chExt cx="1800656" cy="830997"/>
          </a:xfrm>
        </p:grpSpPr>
        <p:sp>
          <p:nvSpPr>
            <p:cNvPr id="13" name="TextBox 12">
              <a:extLst>
                <a:ext uri="{FF2B5EF4-FFF2-40B4-BE49-F238E27FC236}">
                  <a16:creationId xmlns:a16="http://schemas.microsoft.com/office/drawing/2014/main" id="{FDA654F9-A717-4EC5-AC4D-7C320EDD444D}"/>
                </a:ext>
              </a:extLst>
            </p:cNvPr>
            <p:cNvSpPr txBox="1"/>
            <p:nvPr/>
          </p:nvSpPr>
          <p:spPr>
            <a:xfrm>
              <a:off x="2575722" y="4652646"/>
              <a:ext cx="1682085" cy="461665"/>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Having a proper workspace is important… working on the floor or bed is not great.  </a:t>
              </a:r>
              <a:endParaRPr lang="ko-KR" altLang="en-US" sz="120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9CB5BE01-9108-4515-97D1-6A2EBB2B7F8A}"/>
                </a:ext>
              </a:extLst>
            </p:cNvPr>
            <p:cNvSpPr txBox="1"/>
            <p:nvPr/>
          </p:nvSpPr>
          <p:spPr>
            <a:xfrm>
              <a:off x="2551706" y="4283314"/>
              <a:ext cx="1800656" cy="369332"/>
            </a:xfrm>
            <a:prstGeom prst="rect">
              <a:avLst/>
            </a:prstGeom>
            <a:noFill/>
          </p:spPr>
          <p:txBody>
            <a:bodyPr wrap="square" rtlCol="0">
              <a:spAutoFit/>
            </a:bodyPr>
            <a:lstStyle/>
            <a:p>
              <a:r>
                <a:rPr lang="en-US" altLang="ko-KR" b="1">
                  <a:solidFill>
                    <a:schemeClr val="accent3"/>
                  </a:solidFill>
                  <a:cs typeface="Arial" pitchFamily="34" charset="0"/>
                </a:rPr>
                <a:t>WORK AT A DESK OR TABLE</a:t>
              </a:r>
              <a:endParaRPr lang="ko-KR" altLang="en-US" b="1">
                <a:solidFill>
                  <a:schemeClr val="accent3"/>
                </a:solidFill>
                <a:cs typeface="Arial" pitchFamily="34" charset="0"/>
              </a:endParaRPr>
            </a:p>
          </p:txBody>
        </p:sp>
      </p:grpSp>
      <p:grpSp>
        <p:nvGrpSpPr>
          <p:cNvPr id="15" name="Group 14">
            <a:extLst>
              <a:ext uri="{FF2B5EF4-FFF2-40B4-BE49-F238E27FC236}">
                <a16:creationId xmlns:a16="http://schemas.microsoft.com/office/drawing/2014/main" id="{242E490A-74E2-4725-A2D3-08E00CFF21F7}"/>
              </a:ext>
            </a:extLst>
          </p:cNvPr>
          <p:cNvGrpSpPr/>
          <p:nvPr/>
        </p:nvGrpSpPr>
        <p:grpSpPr>
          <a:xfrm>
            <a:off x="8725939" y="3299379"/>
            <a:ext cx="3397457" cy="961462"/>
            <a:chOff x="2530774" y="4311891"/>
            <a:chExt cx="1688774" cy="961462"/>
          </a:xfrm>
        </p:grpSpPr>
        <p:sp>
          <p:nvSpPr>
            <p:cNvPr id="16" name="TextBox 15">
              <a:extLst>
                <a:ext uri="{FF2B5EF4-FFF2-40B4-BE49-F238E27FC236}">
                  <a16:creationId xmlns:a16="http://schemas.microsoft.com/office/drawing/2014/main" id="{063AEFE0-3D22-44A1-8652-308A1C15D2D1}"/>
                </a:ext>
              </a:extLst>
            </p:cNvPr>
            <p:cNvSpPr txBox="1"/>
            <p:nvPr/>
          </p:nvSpPr>
          <p:spPr>
            <a:xfrm>
              <a:off x="2537463" y="4627022"/>
              <a:ext cx="1682085" cy="646331"/>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The number one distraction for students is their phone.  Turn it off and put it away! (Unless needed for homework…)</a:t>
              </a:r>
              <a:endParaRPr lang="ko-KR" altLang="en-US" sz="120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A7DA15D9-6185-48A6-9D47-637EF85E6F94}"/>
                </a:ext>
              </a:extLst>
            </p:cNvPr>
            <p:cNvSpPr txBox="1"/>
            <p:nvPr/>
          </p:nvSpPr>
          <p:spPr>
            <a:xfrm>
              <a:off x="2530774" y="4311891"/>
              <a:ext cx="1682084" cy="369332"/>
            </a:xfrm>
            <a:prstGeom prst="rect">
              <a:avLst/>
            </a:prstGeom>
            <a:noFill/>
          </p:spPr>
          <p:txBody>
            <a:bodyPr wrap="square" rtlCol="0">
              <a:spAutoFit/>
            </a:bodyPr>
            <a:lstStyle/>
            <a:p>
              <a:r>
                <a:rPr lang="en-CA" altLang="ko-KR" b="1">
                  <a:solidFill>
                    <a:schemeClr val="accent4"/>
                  </a:solidFill>
                  <a:cs typeface="Arial" pitchFamily="34" charset="0"/>
                </a:rPr>
                <a:t>LIMIT PHONE USE!</a:t>
              </a:r>
              <a:endParaRPr lang="ko-KR" altLang="en-US" b="1">
                <a:solidFill>
                  <a:schemeClr val="accent4"/>
                </a:solidFill>
                <a:cs typeface="Arial" pitchFamily="34" charset="0"/>
              </a:endParaRPr>
            </a:p>
          </p:txBody>
        </p:sp>
      </p:grpSp>
      <p:grpSp>
        <p:nvGrpSpPr>
          <p:cNvPr id="18" name="Group 17">
            <a:extLst>
              <a:ext uri="{FF2B5EF4-FFF2-40B4-BE49-F238E27FC236}">
                <a16:creationId xmlns:a16="http://schemas.microsoft.com/office/drawing/2014/main" id="{E4C1AF26-DF7B-4E31-9786-738B432EE14F}"/>
              </a:ext>
            </a:extLst>
          </p:cNvPr>
          <p:cNvGrpSpPr/>
          <p:nvPr/>
        </p:nvGrpSpPr>
        <p:grpSpPr>
          <a:xfrm>
            <a:off x="8081663" y="1207174"/>
            <a:ext cx="3384000" cy="923330"/>
            <a:chOff x="2551706" y="4283314"/>
            <a:chExt cx="1682085" cy="923330"/>
          </a:xfrm>
        </p:grpSpPr>
        <p:sp>
          <p:nvSpPr>
            <p:cNvPr id="19" name="TextBox 18">
              <a:extLst>
                <a:ext uri="{FF2B5EF4-FFF2-40B4-BE49-F238E27FC236}">
                  <a16:creationId xmlns:a16="http://schemas.microsoft.com/office/drawing/2014/main" id="{BDB23F83-EEDD-4FFD-8FF3-3673B4DC79AD}"/>
                </a:ext>
              </a:extLst>
            </p:cNvPr>
            <p:cNvSpPr txBox="1"/>
            <p:nvPr/>
          </p:nvSpPr>
          <p:spPr>
            <a:xfrm>
              <a:off x="2551706" y="4560313"/>
              <a:ext cx="1682085" cy="646331"/>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Be consistent… everyday after school or after supper.  Carve out a planned time for homework. </a:t>
              </a:r>
              <a:endParaRPr lang="ko-KR" altLang="en-US" sz="120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997116CA-6FCA-4B14-AC96-990B6D4E85DE}"/>
                </a:ext>
              </a:extLst>
            </p:cNvPr>
            <p:cNvSpPr txBox="1"/>
            <p:nvPr/>
          </p:nvSpPr>
          <p:spPr>
            <a:xfrm>
              <a:off x="2551706" y="4283314"/>
              <a:ext cx="1667786" cy="369332"/>
            </a:xfrm>
            <a:prstGeom prst="rect">
              <a:avLst/>
            </a:prstGeom>
            <a:noFill/>
          </p:spPr>
          <p:txBody>
            <a:bodyPr wrap="square" rtlCol="0">
              <a:spAutoFit/>
            </a:bodyPr>
            <a:lstStyle/>
            <a:p>
              <a:r>
                <a:rPr lang="en-US" altLang="ko-KR" b="1">
                  <a:solidFill>
                    <a:schemeClr val="accent5"/>
                  </a:solidFill>
                  <a:cs typeface="Arial" pitchFamily="34" charset="0"/>
                </a:rPr>
                <a:t>SET A TIME!!!</a:t>
              </a:r>
              <a:endParaRPr lang="ko-KR" altLang="en-US" b="1">
                <a:solidFill>
                  <a:schemeClr val="accent5"/>
                </a:solidFill>
                <a:cs typeface="Arial" pitchFamily="34" charset="0"/>
              </a:endParaRPr>
            </a:p>
          </p:txBody>
        </p:sp>
      </p:grpSp>
      <p:grpSp>
        <p:nvGrpSpPr>
          <p:cNvPr id="21" name="Group 20">
            <a:extLst>
              <a:ext uri="{FF2B5EF4-FFF2-40B4-BE49-F238E27FC236}">
                <a16:creationId xmlns:a16="http://schemas.microsoft.com/office/drawing/2014/main" id="{E86A314D-407F-4F2F-8759-3A75FE77E55A}"/>
              </a:ext>
            </a:extLst>
          </p:cNvPr>
          <p:cNvGrpSpPr/>
          <p:nvPr/>
        </p:nvGrpSpPr>
        <p:grpSpPr>
          <a:xfrm>
            <a:off x="720719" y="4956106"/>
            <a:ext cx="3384000" cy="738664"/>
            <a:chOff x="2551706" y="4283314"/>
            <a:chExt cx="1682085" cy="738664"/>
          </a:xfrm>
        </p:grpSpPr>
        <p:sp>
          <p:nvSpPr>
            <p:cNvPr id="22" name="TextBox 21">
              <a:extLst>
                <a:ext uri="{FF2B5EF4-FFF2-40B4-BE49-F238E27FC236}">
                  <a16:creationId xmlns:a16="http://schemas.microsoft.com/office/drawing/2014/main" id="{CB1EA408-D538-467B-A16E-0C261081A2C3}"/>
                </a:ext>
              </a:extLst>
            </p:cNvPr>
            <p:cNvSpPr txBox="1"/>
            <p:nvPr/>
          </p:nvSpPr>
          <p:spPr>
            <a:xfrm>
              <a:off x="2551706" y="4560313"/>
              <a:ext cx="1682085" cy="461665"/>
            </a:xfrm>
            <a:prstGeom prst="rect">
              <a:avLst/>
            </a:prstGeom>
            <a:noFill/>
          </p:spPr>
          <p:txBody>
            <a:bodyPr wrap="square" rtlCol="0">
              <a:spAutoFit/>
            </a:bodyPr>
            <a:lstStyle/>
            <a:p>
              <a:pPr algn="r"/>
              <a:r>
                <a:rPr lang="en-US" altLang="ko-KR" sz="1200">
                  <a:solidFill>
                    <a:schemeClr val="tx1">
                      <a:lumMod val="75000"/>
                      <a:lumOff val="25000"/>
                    </a:schemeClr>
                  </a:solidFill>
                  <a:ea typeface="FZShuTi" pitchFamily="2" charset="-122"/>
                  <a:cs typeface="Arial" pitchFamily="34" charset="0"/>
                </a:rPr>
                <a:t>Before your child starts to work, ask to see the agenda so you know what needs to be done.</a:t>
              </a: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6CE3A83A-F748-4ECB-BDD4-B9C527045720}"/>
                </a:ext>
              </a:extLst>
            </p:cNvPr>
            <p:cNvSpPr txBox="1"/>
            <p:nvPr/>
          </p:nvSpPr>
          <p:spPr>
            <a:xfrm>
              <a:off x="2551706" y="4283314"/>
              <a:ext cx="1667786" cy="369332"/>
            </a:xfrm>
            <a:prstGeom prst="rect">
              <a:avLst/>
            </a:prstGeom>
            <a:noFill/>
          </p:spPr>
          <p:txBody>
            <a:bodyPr wrap="square" rtlCol="0">
              <a:spAutoFit/>
            </a:bodyPr>
            <a:lstStyle/>
            <a:p>
              <a:pPr algn="r"/>
              <a:r>
                <a:rPr lang="en-US" altLang="ko-KR" b="1">
                  <a:solidFill>
                    <a:schemeClr val="accent2"/>
                  </a:solidFill>
                  <a:cs typeface="Arial" pitchFamily="34" charset="0"/>
                </a:rPr>
                <a:t>CHECK THE AGENDA</a:t>
              </a:r>
              <a:endParaRPr lang="ko-KR" altLang="en-US" b="1">
                <a:solidFill>
                  <a:schemeClr val="accent2"/>
                </a:solidFill>
                <a:cs typeface="Arial" pitchFamily="34" charset="0"/>
              </a:endParaRPr>
            </a:p>
          </p:txBody>
        </p:sp>
      </p:grpSp>
      <p:grpSp>
        <p:nvGrpSpPr>
          <p:cNvPr id="24" name="Group 23">
            <a:extLst>
              <a:ext uri="{FF2B5EF4-FFF2-40B4-BE49-F238E27FC236}">
                <a16:creationId xmlns:a16="http://schemas.microsoft.com/office/drawing/2014/main" id="{DEA9B0A6-65D8-45E5-885D-D643FD5B2AB2}"/>
              </a:ext>
            </a:extLst>
          </p:cNvPr>
          <p:cNvGrpSpPr/>
          <p:nvPr/>
        </p:nvGrpSpPr>
        <p:grpSpPr>
          <a:xfrm>
            <a:off x="497571" y="1901894"/>
            <a:ext cx="3384000" cy="1015663"/>
            <a:chOff x="2485973" y="4267925"/>
            <a:chExt cx="1682085" cy="1015663"/>
          </a:xfrm>
        </p:grpSpPr>
        <p:sp>
          <p:nvSpPr>
            <p:cNvPr id="25" name="TextBox 24">
              <a:extLst>
                <a:ext uri="{FF2B5EF4-FFF2-40B4-BE49-F238E27FC236}">
                  <a16:creationId xmlns:a16="http://schemas.microsoft.com/office/drawing/2014/main" id="{0A4CC551-8F9F-499E-AB01-EB22022ED69A}"/>
                </a:ext>
              </a:extLst>
            </p:cNvPr>
            <p:cNvSpPr txBox="1"/>
            <p:nvPr/>
          </p:nvSpPr>
          <p:spPr>
            <a:xfrm>
              <a:off x="2485973" y="4637257"/>
              <a:ext cx="1682085" cy="646331"/>
            </a:xfrm>
            <a:prstGeom prst="rect">
              <a:avLst/>
            </a:prstGeom>
            <a:noFill/>
          </p:spPr>
          <p:txBody>
            <a:bodyPr wrap="square" rtlCol="0">
              <a:spAutoFit/>
            </a:bodyPr>
            <a:lstStyle/>
            <a:p>
              <a:pPr algn="r"/>
              <a:r>
                <a:rPr lang="en-US" altLang="ko-KR" sz="1200">
                  <a:solidFill>
                    <a:schemeClr val="tx1">
                      <a:lumMod val="75000"/>
                      <a:lumOff val="25000"/>
                    </a:schemeClr>
                  </a:solidFill>
                  <a:ea typeface="FZShuTi" pitchFamily="2" charset="-122"/>
                  <a:cs typeface="Arial" pitchFamily="34" charset="0"/>
                </a:rPr>
                <a:t>Have a conversation.  Find out what needs to be done.  Ask if there is something they don’t understand and try to support.</a:t>
              </a: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4BE1A152-E486-46E4-B571-20A9283A5894}"/>
                </a:ext>
              </a:extLst>
            </p:cNvPr>
            <p:cNvSpPr txBox="1"/>
            <p:nvPr/>
          </p:nvSpPr>
          <p:spPr>
            <a:xfrm>
              <a:off x="2500272" y="4267925"/>
              <a:ext cx="1667786" cy="369332"/>
            </a:xfrm>
            <a:prstGeom prst="rect">
              <a:avLst/>
            </a:prstGeom>
            <a:noFill/>
          </p:spPr>
          <p:txBody>
            <a:bodyPr wrap="square" rtlCol="0">
              <a:spAutoFit/>
            </a:bodyPr>
            <a:lstStyle/>
            <a:p>
              <a:pPr algn="r"/>
              <a:r>
                <a:rPr lang="en-US" altLang="ko-KR" b="1">
                  <a:solidFill>
                    <a:schemeClr val="accent1"/>
                  </a:solidFill>
                  <a:cs typeface="Arial" pitchFamily="34" charset="0"/>
                </a:rPr>
                <a:t>ASK QUESTIONS</a:t>
              </a:r>
              <a:endParaRPr lang="ko-KR" altLang="en-US" b="1">
                <a:solidFill>
                  <a:schemeClr val="accent1"/>
                </a:solidFill>
                <a:cs typeface="Arial" pitchFamily="34" charset="0"/>
              </a:endParaRPr>
            </a:p>
          </p:txBody>
        </p:sp>
      </p:grpSp>
      <p:sp>
        <p:nvSpPr>
          <p:cNvPr id="34" name="Parallelogram 15">
            <a:extLst>
              <a:ext uri="{FF2B5EF4-FFF2-40B4-BE49-F238E27FC236}">
                <a16:creationId xmlns:a16="http://schemas.microsoft.com/office/drawing/2014/main" id="{8965FC8C-01C7-A7A3-299F-CF810B8213DC}"/>
              </a:ext>
            </a:extLst>
          </p:cNvPr>
          <p:cNvSpPr/>
          <p:nvPr/>
        </p:nvSpPr>
        <p:spPr>
          <a:xfrm flipH="1">
            <a:off x="6628432" y="1977271"/>
            <a:ext cx="596626" cy="638541"/>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pic>
        <p:nvPicPr>
          <p:cNvPr id="3074" name="Picture 2" descr="Child, children, doing, drawing, homework, kid, writing icon - Download on  Iconfinder">
            <a:extLst>
              <a:ext uri="{FF2B5EF4-FFF2-40B4-BE49-F238E27FC236}">
                <a16:creationId xmlns:a16="http://schemas.microsoft.com/office/drawing/2014/main" id="{8E37BBA3-CB93-7BE2-2676-4D6C94474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689" y="2678910"/>
            <a:ext cx="1888654" cy="1888654"/>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7">
            <a:extLst>
              <a:ext uri="{FF2B5EF4-FFF2-40B4-BE49-F238E27FC236}">
                <a16:creationId xmlns:a16="http://schemas.microsoft.com/office/drawing/2014/main" id="{DA4312F5-FB90-F048-D8B0-580783C82880}"/>
              </a:ext>
            </a:extLst>
          </p:cNvPr>
          <p:cNvSpPr/>
          <p:nvPr/>
        </p:nvSpPr>
        <p:spPr>
          <a:xfrm>
            <a:off x="7575319" y="3146612"/>
            <a:ext cx="492211" cy="929736"/>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37" name="Graphic 36" descr="Desk with solid fill">
            <a:extLst>
              <a:ext uri="{FF2B5EF4-FFF2-40B4-BE49-F238E27FC236}">
                <a16:creationId xmlns:a16="http://schemas.microsoft.com/office/drawing/2014/main" id="{56AECE9B-FB95-CFC3-EF61-3153BCE0A8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6503" y="4740371"/>
            <a:ext cx="914400" cy="914400"/>
          </a:xfrm>
          <a:prstGeom prst="rect">
            <a:avLst/>
          </a:prstGeom>
        </p:spPr>
      </p:pic>
      <p:pic>
        <p:nvPicPr>
          <p:cNvPr id="39" name="Graphic 38" descr="Closed book with solid fill">
            <a:extLst>
              <a:ext uri="{FF2B5EF4-FFF2-40B4-BE49-F238E27FC236}">
                <a16:creationId xmlns:a16="http://schemas.microsoft.com/office/drawing/2014/main" id="{38783857-375A-A671-FAC1-FEB5653AE1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2724" y="4334448"/>
            <a:ext cx="811847" cy="811847"/>
          </a:xfrm>
          <a:prstGeom prst="rect">
            <a:avLst/>
          </a:prstGeom>
        </p:spPr>
      </p:pic>
      <p:pic>
        <p:nvPicPr>
          <p:cNvPr id="41" name="Graphic 40" descr="Badge Question Mark with solid fill">
            <a:extLst>
              <a:ext uri="{FF2B5EF4-FFF2-40B4-BE49-F238E27FC236}">
                <a16:creationId xmlns:a16="http://schemas.microsoft.com/office/drawing/2014/main" id="{75F78E82-3511-1936-C637-7785CF99EA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66944" y="2431198"/>
            <a:ext cx="847350" cy="847350"/>
          </a:xfrm>
          <a:prstGeom prst="rect">
            <a:avLst/>
          </a:prstGeom>
        </p:spPr>
      </p:pic>
    </p:spTree>
    <p:extLst>
      <p:ext uri="{BB962C8B-B14F-4D97-AF65-F5344CB8AC3E}">
        <p14:creationId xmlns:p14="http://schemas.microsoft.com/office/powerpoint/2010/main" val="401886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FB44E-C1E0-826D-11AB-E5CD5C758BDD}"/>
            </a:ext>
          </a:extLst>
        </p:cNvPr>
        <p:cNvGrpSpPr/>
        <p:nvPr/>
      </p:nvGrpSpPr>
      <p:grpSpPr>
        <a:xfrm>
          <a:off x="0" y="0"/>
          <a:ext cx="0" cy="0"/>
          <a:chOff x="0" y="0"/>
          <a:chExt cx="0" cy="0"/>
        </a:xfrm>
      </p:grpSpPr>
      <p:sp>
        <p:nvSpPr>
          <p:cNvPr id="5" name="Arrow: Pentagon 4">
            <a:extLst>
              <a:ext uri="{FF2B5EF4-FFF2-40B4-BE49-F238E27FC236}">
                <a16:creationId xmlns:a16="http://schemas.microsoft.com/office/drawing/2014/main" id="{0E058C96-C856-0355-5FEE-1E3D7738E54A}"/>
              </a:ext>
            </a:extLst>
          </p:cNvPr>
          <p:cNvSpPr/>
          <p:nvPr/>
        </p:nvSpPr>
        <p:spPr>
          <a:xfrm flipH="1">
            <a:off x="6400800" y="0"/>
            <a:ext cx="5791200" cy="6857999"/>
          </a:xfrm>
          <a:prstGeom prst="homePlate">
            <a:avLst>
              <a:gd name="adj" fmla="val 31849"/>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Pentagon 17">
            <a:extLst>
              <a:ext uri="{FF2B5EF4-FFF2-40B4-BE49-F238E27FC236}">
                <a16:creationId xmlns:a16="http://schemas.microsoft.com/office/drawing/2014/main" id="{AC4536E1-97EB-45A1-677C-571ECA970833}"/>
              </a:ext>
            </a:extLst>
          </p:cNvPr>
          <p:cNvSpPr/>
          <p:nvPr/>
        </p:nvSpPr>
        <p:spPr>
          <a:xfrm flipH="1">
            <a:off x="6400800" y="2393576"/>
            <a:ext cx="5791200" cy="2111189"/>
          </a:xfrm>
          <a:prstGeom prst="homePlate">
            <a:avLst>
              <a:gd name="adj" fmla="val 2682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2A5D8372-D076-CF90-C9FB-D9CC42EC3CCC}"/>
              </a:ext>
            </a:extLst>
          </p:cNvPr>
          <p:cNvGrpSpPr/>
          <p:nvPr/>
        </p:nvGrpSpPr>
        <p:grpSpPr>
          <a:xfrm>
            <a:off x="7219518" y="3033671"/>
            <a:ext cx="4743634" cy="1294488"/>
            <a:chOff x="6665654" y="2925643"/>
            <a:chExt cx="4777152" cy="1294488"/>
          </a:xfrm>
        </p:grpSpPr>
        <p:sp>
          <p:nvSpPr>
            <p:cNvPr id="8" name="TextBox 7">
              <a:extLst>
                <a:ext uri="{FF2B5EF4-FFF2-40B4-BE49-F238E27FC236}">
                  <a16:creationId xmlns:a16="http://schemas.microsoft.com/office/drawing/2014/main" id="{DF2BFE6A-59BF-0713-3CCE-A4A39F24BA7B}"/>
                </a:ext>
              </a:extLst>
            </p:cNvPr>
            <p:cNvSpPr txBox="1"/>
            <p:nvPr/>
          </p:nvSpPr>
          <p:spPr>
            <a:xfrm>
              <a:off x="6665654" y="2925643"/>
              <a:ext cx="4777152" cy="830997"/>
            </a:xfrm>
            <a:prstGeom prst="rect">
              <a:avLst/>
            </a:prstGeom>
            <a:noFill/>
          </p:spPr>
          <p:txBody>
            <a:bodyPr wrap="square" rtlCol="0" anchor="ctr">
              <a:spAutoFit/>
            </a:bodyPr>
            <a:lstStyle/>
            <a:p>
              <a:r>
                <a:rPr lang="en-US" altLang="ko-KR" sz="4800" b="1">
                  <a:solidFill>
                    <a:schemeClr val="bg1"/>
                  </a:solidFill>
                  <a:latin typeface="+mj-lt"/>
                  <a:cs typeface="Arial" pitchFamily="34" charset="0"/>
                </a:rPr>
                <a:t>LITERACY</a:t>
              </a:r>
              <a:endParaRPr lang="ko-KR" altLang="en-US" sz="4800" b="1">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AB7B3B23-306B-79A6-7B3B-EEC937250C1D}"/>
                </a:ext>
              </a:extLst>
            </p:cNvPr>
            <p:cNvSpPr txBox="1"/>
            <p:nvPr/>
          </p:nvSpPr>
          <p:spPr>
            <a:xfrm>
              <a:off x="6665654" y="3840475"/>
              <a:ext cx="4777096" cy="379656"/>
            </a:xfrm>
            <a:prstGeom prst="rect">
              <a:avLst/>
            </a:prstGeom>
            <a:noFill/>
          </p:spPr>
          <p:txBody>
            <a:bodyPr wrap="square" rtlCol="0" anchor="ctr">
              <a:spAutoFit/>
            </a:bodyPr>
            <a:lstStyle/>
            <a:p>
              <a:endParaRPr lang="ko-KR" altLang="en-US" sz="1867">
                <a:solidFill>
                  <a:schemeClr val="bg1"/>
                </a:solidFill>
                <a:cs typeface="Arial" pitchFamily="34" charset="0"/>
              </a:endParaRPr>
            </a:p>
          </p:txBody>
        </p:sp>
      </p:grpSp>
    </p:spTree>
    <p:extLst>
      <p:ext uri="{BB962C8B-B14F-4D97-AF65-F5344CB8AC3E}">
        <p14:creationId xmlns:p14="http://schemas.microsoft.com/office/powerpoint/2010/main" val="275714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66A673-1D0F-22FC-258A-663DE393DCCF}"/>
              </a:ext>
            </a:extLst>
          </p:cNvPr>
          <p:cNvSpPr txBox="1"/>
          <p:nvPr/>
        </p:nvSpPr>
        <p:spPr>
          <a:xfrm>
            <a:off x="5862918" y="726141"/>
            <a:ext cx="5903258" cy="4339650"/>
          </a:xfrm>
          <a:prstGeom prst="rect">
            <a:avLst/>
          </a:prstGeom>
          <a:noFill/>
        </p:spPr>
        <p:txBody>
          <a:bodyPr wrap="square" rtlCol="0">
            <a:spAutoFit/>
          </a:bodyPr>
          <a:lstStyle/>
          <a:p>
            <a:r>
              <a:rPr lang="en-CA" sz="3200" i="1">
                <a:solidFill>
                  <a:schemeClr val="bg1"/>
                </a:solidFill>
                <a:effectLst/>
                <a:latin typeface="Calibri" panose="020F0502020204030204" pitchFamily="34" charset="0"/>
              </a:rPr>
              <a:t>"Literacy </a:t>
            </a:r>
            <a:r>
              <a:rPr lang="en-CA" sz="3200">
                <a:solidFill>
                  <a:schemeClr val="bg1"/>
                </a:solidFill>
                <a:effectLst/>
                <a:latin typeface="Calibri" panose="020F0502020204030204" pitchFamily="34" charset="0"/>
              </a:rPr>
              <a:t>is the ability to make meaning from text and express oneself in a variety of modes. This includes comprehending, making connections, critically analyzing, and creating and communicating for a variety of purposes." </a:t>
            </a:r>
          </a:p>
          <a:p>
            <a:endParaRPr lang="en-CA">
              <a:effectLst/>
            </a:endParaRPr>
          </a:p>
          <a:p>
            <a:pPr algn="r"/>
            <a:r>
              <a:rPr lang="en-CA" sz="1600" i="1">
                <a:solidFill>
                  <a:schemeClr val="accent4"/>
                </a:solidFill>
                <a:effectLst/>
                <a:latin typeface="Calibri" panose="020F0502020204030204" pitchFamily="34" charset="0"/>
              </a:rPr>
              <a:t>BC Ministry of Education and Childcare </a:t>
            </a:r>
            <a:endParaRPr lang="en-CA" sz="1600" i="1">
              <a:solidFill>
                <a:schemeClr val="accent4"/>
              </a:solidFill>
              <a:effectLst/>
            </a:endParaRPr>
          </a:p>
          <a:p>
            <a:endParaRPr lang="en-US"/>
          </a:p>
        </p:txBody>
      </p:sp>
      <p:sp>
        <p:nvSpPr>
          <p:cNvPr id="3" name="Rectangle 2">
            <a:extLst>
              <a:ext uri="{FF2B5EF4-FFF2-40B4-BE49-F238E27FC236}">
                <a16:creationId xmlns:a16="http://schemas.microsoft.com/office/drawing/2014/main" id="{DA058E3E-2D71-4457-FAAE-4C97D437D9AF}"/>
              </a:ext>
            </a:extLst>
          </p:cNvPr>
          <p:cNvSpPr/>
          <p:nvPr/>
        </p:nvSpPr>
        <p:spPr>
          <a:xfrm>
            <a:off x="309282" y="726141"/>
            <a:ext cx="5002306" cy="155985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400"/>
              <a:t>What is literacy?</a:t>
            </a:r>
          </a:p>
        </p:txBody>
      </p:sp>
    </p:spTree>
    <p:extLst>
      <p:ext uri="{BB962C8B-B14F-4D97-AF65-F5344CB8AC3E}">
        <p14:creationId xmlns:p14="http://schemas.microsoft.com/office/powerpoint/2010/main" val="277452217"/>
      </p:ext>
    </p:extLst>
  </p:cSld>
  <p:clrMapOvr>
    <a:masterClrMapping/>
  </p:clrMapOvr>
</p:sld>
</file>

<file path=ppt/theme/theme1.xml><?xml version="1.0" encoding="utf-8"?>
<a:theme xmlns:a="http://schemas.openxmlformats.org/drawingml/2006/main" name="Cover and End Slide Master">
  <a:themeElements>
    <a:clrScheme name="Custom 19">
      <a:dk1>
        <a:sysClr val="windowText" lastClr="000000"/>
      </a:dk1>
      <a:lt1>
        <a:sysClr val="window" lastClr="FFFFFF"/>
      </a:lt1>
      <a:dk2>
        <a:srgbClr val="44546A"/>
      </a:dk2>
      <a:lt2>
        <a:srgbClr val="E7E6E6"/>
      </a:lt2>
      <a:accent1>
        <a:srgbClr val="F8A047"/>
      </a:accent1>
      <a:accent2>
        <a:srgbClr val="F07C4F"/>
      </a:accent2>
      <a:accent3>
        <a:srgbClr val="F05A59"/>
      </a:accent3>
      <a:accent4>
        <a:srgbClr val="E44088"/>
      </a:accent4>
      <a:accent5>
        <a:srgbClr val="E04088"/>
      </a:accent5>
      <a:accent6>
        <a:srgbClr val="E23FA6"/>
      </a:accent6>
      <a:hlink>
        <a:srgbClr val="FFFFFF"/>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Custom 19">
      <a:dk1>
        <a:sysClr val="windowText" lastClr="000000"/>
      </a:dk1>
      <a:lt1>
        <a:sysClr val="window" lastClr="FFFFFF"/>
      </a:lt1>
      <a:dk2>
        <a:srgbClr val="44546A"/>
      </a:dk2>
      <a:lt2>
        <a:srgbClr val="E7E6E6"/>
      </a:lt2>
      <a:accent1>
        <a:srgbClr val="F8A047"/>
      </a:accent1>
      <a:accent2>
        <a:srgbClr val="F07C4F"/>
      </a:accent2>
      <a:accent3>
        <a:srgbClr val="F05A59"/>
      </a:accent3>
      <a:accent4>
        <a:srgbClr val="E43E5F"/>
      </a:accent4>
      <a:accent5>
        <a:srgbClr val="E04088"/>
      </a:accent5>
      <a:accent6>
        <a:srgbClr val="E23FA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Custom 19">
      <a:dk1>
        <a:sysClr val="windowText" lastClr="000000"/>
      </a:dk1>
      <a:lt1>
        <a:sysClr val="window" lastClr="FFFFFF"/>
      </a:lt1>
      <a:dk2>
        <a:srgbClr val="44546A"/>
      </a:dk2>
      <a:lt2>
        <a:srgbClr val="E7E6E6"/>
      </a:lt2>
      <a:accent1>
        <a:srgbClr val="F8A047"/>
      </a:accent1>
      <a:accent2>
        <a:srgbClr val="F07C4F"/>
      </a:accent2>
      <a:accent3>
        <a:srgbClr val="F05A59"/>
      </a:accent3>
      <a:accent4>
        <a:srgbClr val="E44088"/>
      </a:accent4>
      <a:accent5>
        <a:srgbClr val="E04088"/>
      </a:accent5>
      <a:accent6>
        <a:srgbClr val="E23FA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956</Words>
  <Application>Microsoft Macintosh PowerPoint</Application>
  <PresentationFormat>Widescreen</PresentationFormat>
  <Paragraphs>135</Paragraphs>
  <Slides>20</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Avenir Next Condensed</vt:lpstr>
      <vt:lpstr>Calibri</vt:lpstr>
      <vt:lpstr>FZShuTi</vt:lpstr>
      <vt:lpstr>Google Sans</vt:lpstr>
      <vt:lpstr>Modern Love Grunge</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Aviva Vaughan</cp:lastModifiedBy>
  <cp:revision>2</cp:revision>
  <dcterms:created xsi:type="dcterms:W3CDTF">2020-01-20T05:08:25Z</dcterms:created>
  <dcterms:modified xsi:type="dcterms:W3CDTF">2025-02-09T16:43:22Z</dcterms:modified>
</cp:coreProperties>
</file>