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37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Mainville" userId="59239345-838c-4dd9-a8e9-12de1da7f1a1" providerId="ADAL" clId="{30FCF948-7534-5A6F-AF9F-445245673FED}"/>
    <pc:docChg chg="custSel modSld">
      <pc:chgData name="Julie Mainville" userId="59239345-838c-4dd9-a8e9-12de1da7f1a1" providerId="ADAL" clId="{30FCF948-7534-5A6F-AF9F-445245673FED}" dt="2026-03-02T05:59:47.038" v="76" actId="5793"/>
      <pc:docMkLst>
        <pc:docMk/>
      </pc:docMkLst>
      <pc:sldChg chg="modNotesTx">
        <pc:chgData name="Julie Mainville" userId="59239345-838c-4dd9-a8e9-12de1da7f1a1" providerId="ADAL" clId="{30FCF948-7534-5A6F-AF9F-445245673FED}" dt="2026-03-02T05:59:47.038" v="76" actId="5793"/>
        <pc:sldMkLst>
          <pc:docMk/>
          <pc:sldMk cId="4217946763" sldId="264"/>
        </pc:sldMkLst>
      </pc:sldChg>
      <pc:sldChg chg="modSp mod">
        <pc:chgData name="Julie Mainville" userId="59239345-838c-4dd9-a8e9-12de1da7f1a1" providerId="ADAL" clId="{30FCF948-7534-5A6F-AF9F-445245673FED}" dt="2026-03-02T01:26:09.472" v="6" actId="114"/>
        <pc:sldMkLst>
          <pc:docMk/>
          <pc:sldMk cId="898301449" sldId="269"/>
        </pc:sldMkLst>
        <pc:spChg chg="mod">
          <ac:chgData name="Julie Mainville" userId="59239345-838c-4dd9-a8e9-12de1da7f1a1" providerId="ADAL" clId="{30FCF948-7534-5A6F-AF9F-445245673FED}" dt="2026-03-02T01:26:09.472" v="6" actId="114"/>
          <ac:spMkLst>
            <pc:docMk/>
            <pc:sldMk cId="898301449" sldId="269"/>
            <ac:spMk id="3" creationId="{F751186C-DDE2-DC0F-E3BD-7AEA2D4A14C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</a:t>
            </a:r>
            <a:r>
              <a:rPr lang="en-US" baseline="0" dirty="0"/>
              <a:t> FI PBA SCORES COMPARISON</a:t>
            </a:r>
            <a:endParaRPr lang="en-US" dirty="0"/>
          </a:p>
        </c:rich>
      </c:tx>
      <c:layout>
        <c:manualLayout>
          <c:xMode val="edge"/>
          <c:yMode val="edge"/>
          <c:x val="0.25575962964022464"/>
          <c:y val="2.9296887844104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EMERGING</c:v>
                </c:pt>
                <c:pt idx="1">
                  <c:v>EMG/DEV</c:v>
                </c:pt>
                <c:pt idx="2">
                  <c:v>DEVELOPING</c:v>
                </c:pt>
                <c:pt idx="3">
                  <c:v>DEV/PRF</c:v>
                </c:pt>
                <c:pt idx="4">
                  <c:v>PROFICIENT</c:v>
                </c:pt>
                <c:pt idx="5">
                  <c:v>PRF/EXT</c:v>
                </c:pt>
                <c:pt idx="6">
                  <c:v>EXTENDING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26</c:v>
                </c:pt>
                <c:pt idx="2">
                  <c:v>25</c:v>
                </c:pt>
                <c:pt idx="3">
                  <c:v>19</c:v>
                </c:pt>
                <c:pt idx="4">
                  <c:v>15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0-C842-858F-09A527B7A4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EMERGING</c:v>
                </c:pt>
                <c:pt idx="1">
                  <c:v>EMG/DEV</c:v>
                </c:pt>
                <c:pt idx="2">
                  <c:v>DEVELOPING</c:v>
                </c:pt>
                <c:pt idx="3">
                  <c:v>DEV/PRF</c:v>
                </c:pt>
                <c:pt idx="4">
                  <c:v>PROFICIENT</c:v>
                </c:pt>
                <c:pt idx="5">
                  <c:v>PRF/EXT</c:v>
                </c:pt>
                <c:pt idx="6">
                  <c:v>EXTENDING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</c:v>
                </c:pt>
                <c:pt idx="1">
                  <c:v>31</c:v>
                </c:pt>
                <c:pt idx="2">
                  <c:v>34</c:v>
                </c:pt>
                <c:pt idx="3">
                  <c:v>20</c:v>
                </c:pt>
                <c:pt idx="4">
                  <c:v>8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0-C842-858F-09A527B7A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880528"/>
        <c:axId val="1472882240"/>
      </c:barChart>
      <c:catAx>
        <c:axId val="147288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882240"/>
        <c:crosses val="autoZero"/>
        <c:auto val="1"/>
        <c:lblAlgn val="ctr"/>
        <c:lblOffset val="100"/>
        <c:noMultiLvlLbl val="0"/>
      </c:catAx>
      <c:valAx>
        <c:axId val="14728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88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40911-A118-9945-923E-DBCCEABDEDC9}" type="datetimeFigureOut">
              <a:rPr lang="en-US" smtClean="0"/>
              <a:t>3/1/26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F9080-5BB9-464B-B5D6-00AFB2025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difference from the Fall…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9080-5BB9-464B-B5D6-00AFB2025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USE THE PILLARS OF LITERACY TO GET PROFICIENCY STANDARDS…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9080-5BB9-464B-B5D6-00AFB2025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to look like a GNA assessment; had some literacy and numeracy questions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9080-5BB9-464B-B5D6-00AFB2025E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9080-5BB9-464B-B5D6-00AFB2025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F9080-5BB9-464B-B5D6-00AFB2025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14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6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49A6E2-D242-2B42-B9DE-0CAF6E65D9F7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F1CE-FB98-834E-B5C8-37B69254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csd38.sharepoint.com/sites/Learn38/SitePages/Pillars-of-Literacy-Secondary.aspx?csf=1&amp;web=1&amp;e=ndOI8N&amp;CID=1d4f5f28-89c1-4e43-83d4-e1a5fb30f42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bcsd38.sharepoint.com/sites/Learn38/SitePages/Digital-Literacy-Framework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3F1-26FB-C061-DFC0-D5593F4F2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MCROBERTS </a:t>
            </a:r>
            <a:br>
              <a:rPr lang="en-US" b="1" dirty="0"/>
            </a:br>
            <a:r>
              <a:rPr lang="en-US" b="1" dirty="0"/>
              <a:t>LITERACY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7EF38-F825-7010-B616-8F57C3227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MARCH 2, 2026</a:t>
            </a:r>
          </a:p>
        </p:txBody>
      </p:sp>
    </p:spTree>
    <p:extLst>
      <p:ext uri="{BB962C8B-B14F-4D97-AF65-F5344CB8AC3E}">
        <p14:creationId xmlns:p14="http://schemas.microsoft.com/office/powerpoint/2010/main" val="319792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37FA-5CBA-0B85-8F7A-36222988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D1B9-1088-F936-B468-BDE119BB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4" y="332197"/>
            <a:ext cx="4266962" cy="1447800"/>
          </a:xfrm>
        </p:spPr>
        <p:txBody>
          <a:bodyPr/>
          <a:lstStyle/>
          <a:p>
            <a:r>
              <a:rPr lang="en-US" sz="4800" b="1" dirty="0"/>
              <a:t>JANUARY</a:t>
            </a:r>
            <a:r>
              <a:rPr lang="en-US" b="1" dirty="0"/>
              <a:t> </a:t>
            </a:r>
            <a:r>
              <a:rPr lang="en-US" sz="4800" b="1" dirty="0"/>
              <a:t>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5ED05-B12F-E267-1148-9149DAB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484" y="2148132"/>
            <a:ext cx="4326532" cy="40507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Numeracy sample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22</a:t>
            </a:r>
            <a:r>
              <a:rPr lang="en-US" sz="2800" dirty="0"/>
              <a:t> students in grade 9 did the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Topic: </a:t>
            </a:r>
            <a:r>
              <a:rPr lang="en-US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and sustainable waste management in schools</a:t>
            </a:r>
          </a:p>
        </p:txBody>
      </p:sp>
      <p:pic>
        <p:nvPicPr>
          <p:cNvPr id="9" name="Content Placeholder 8" descr="A poster of a landscape with a rock and people&#10;&#10;AI-generated content may be incorrect.">
            <a:extLst>
              <a:ext uri="{FF2B5EF4-FFF2-40B4-BE49-F238E27FC236}">
                <a16:creationId xmlns:a16="http://schemas.microsoft.com/office/drawing/2014/main" id="{17A07CA3-8F49-2F30-6718-287F20698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55782">
            <a:off x="4846433" y="474023"/>
            <a:ext cx="3528680" cy="4572000"/>
          </a:xfrm>
          <a:prstGeom prst="rect">
            <a:avLst/>
          </a:prstGeom>
        </p:spPr>
      </p:pic>
      <p:pic>
        <p:nvPicPr>
          <p:cNvPr id="12" name="Picture 11" descr="A poster of different types of trash cans&#10;&#10;AI-generated content may be incorrect.">
            <a:extLst>
              <a:ext uri="{FF2B5EF4-FFF2-40B4-BE49-F238E27FC236}">
                <a16:creationId xmlns:a16="http://schemas.microsoft.com/office/drawing/2014/main" id="{B5B2A687-CDDA-9DF8-F8D5-DAD13B79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5566">
            <a:off x="8019084" y="1160488"/>
            <a:ext cx="3391041" cy="4537025"/>
          </a:xfrm>
          <a:prstGeom prst="rect">
            <a:avLst/>
          </a:prstGeom>
        </p:spPr>
      </p:pic>
      <p:pic>
        <p:nvPicPr>
          <p:cNvPr id="14" name="Picture 13" descr="A paper with numbers and a table&#10;&#10;AI-generated content may be incorrect.">
            <a:extLst>
              <a:ext uri="{FF2B5EF4-FFF2-40B4-BE49-F238E27FC236}">
                <a16:creationId xmlns:a16="http://schemas.microsoft.com/office/drawing/2014/main" id="{D3C55F31-268D-B062-6AF3-FF735F6CF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279" y="2457540"/>
            <a:ext cx="3177382" cy="41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EAA7-F018-4E52-8D20-D886BE4A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NUMERACY ASSESSMENT DATA</a:t>
            </a:r>
          </a:p>
        </p:txBody>
      </p:sp>
      <p:pic>
        <p:nvPicPr>
          <p:cNvPr id="12" name="Content Placeholder 11" descr="A pie chart with numbers and a number on it&#10;&#10;AI-generated content may be incorrect.">
            <a:extLst>
              <a:ext uri="{FF2B5EF4-FFF2-40B4-BE49-F238E27FC236}">
                <a16:creationId xmlns:a16="http://schemas.microsoft.com/office/drawing/2014/main" id="{B9D1BAA3-897D-4C23-5B00-19172F236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547" y="1534018"/>
            <a:ext cx="5350427" cy="4796934"/>
          </a:xfrm>
          <a:prstGeom prst="rect">
            <a:avLst/>
          </a:prstGeom>
        </p:spPr>
      </p:pic>
      <p:pic>
        <p:nvPicPr>
          <p:cNvPr id="16" name="Content Placeholder 15" descr="A pie chart with numbers and a number&#10;&#10;AI-generated content may be incorrect.">
            <a:extLst>
              <a:ext uri="{FF2B5EF4-FFF2-40B4-BE49-F238E27FC236}">
                <a16:creationId xmlns:a16="http://schemas.microsoft.com/office/drawing/2014/main" id="{E0319993-8EA8-A7ED-DA3F-C9C6FAE7D5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238"/>
          <a:stretch>
            <a:fillRect/>
          </a:stretch>
        </p:blipFill>
        <p:spPr>
          <a:xfrm>
            <a:off x="391885" y="2210040"/>
            <a:ext cx="5984236" cy="34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E1C33-919F-AB47-BC0D-B062527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DID WE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186C-DDE2-DC0F-E3BD-7AEA2D4A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Autofit/>
          </a:bodyPr>
          <a:lstStyle/>
          <a:p>
            <a:r>
              <a:rPr lang="en-US" sz="2800" dirty="0"/>
              <a:t>There were some issues with the </a:t>
            </a:r>
            <a:r>
              <a:rPr lang="en-US" sz="2800" b="1" u="sng" dirty="0"/>
              <a:t>layout</a:t>
            </a:r>
            <a:r>
              <a:rPr lang="en-US" sz="2800" dirty="0"/>
              <a:t> of the assessment. (There was very little space to write responses or calculations.)</a:t>
            </a:r>
          </a:p>
          <a:p>
            <a:r>
              <a:rPr lang="en-US" sz="2800" dirty="0"/>
              <a:t>Kids need more </a:t>
            </a:r>
            <a:r>
              <a:rPr lang="en-US" sz="2800" b="1" u="sng" dirty="0"/>
              <a:t>practice doing </a:t>
            </a:r>
            <a:r>
              <a:rPr lang="en-US" sz="2800" b="1" dirty="0"/>
              <a:t>“math” </a:t>
            </a:r>
            <a:r>
              <a:rPr lang="en-US" sz="2800" dirty="0"/>
              <a:t>and </a:t>
            </a:r>
            <a:r>
              <a:rPr lang="en-US" sz="2800" b="1" dirty="0"/>
              <a:t>numeracy</a:t>
            </a:r>
            <a:r>
              <a:rPr lang="en-US" sz="2800" dirty="0"/>
              <a:t> in other classes.</a:t>
            </a:r>
          </a:p>
          <a:p>
            <a:r>
              <a:rPr lang="en-US" sz="2800" dirty="0"/>
              <a:t>Kids struggled to </a:t>
            </a:r>
            <a:r>
              <a:rPr lang="en-US" sz="2800" b="1" u="sng" dirty="0"/>
              <a:t>transfer literacy skills to the numeracy assessment/task </a:t>
            </a:r>
            <a:r>
              <a:rPr lang="en-US" sz="2800" dirty="0"/>
              <a:t>in front of them </a:t>
            </a:r>
            <a:r>
              <a:rPr lang="en-US" sz="2800" i="1" dirty="0"/>
              <a:t>(word skills, identifying the main idea and making connections)</a:t>
            </a:r>
          </a:p>
        </p:txBody>
      </p:sp>
    </p:spTree>
    <p:extLst>
      <p:ext uri="{BB962C8B-B14F-4D97-AF65-F5344CB8AC3E}">
        <p14:creationId xmlns:p14="http://schemas.microsoft.com/office/powerpoint/2010/main" val="89830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825C-F282-0819-CC4A-8611AEE6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623572"/>
            <a:ext cx="11174681" cy="31301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 we do next?</a:t>
            </a:r>
          </a:p>
        </p:txBody>
      </p:sp>
    </p:spTree>
    <p:extLst>
      <p:ext uri="{BB962C8B-B14F-4D97-AF65-F5344CB8AC3E}">
        <p14:creationId xmlns:p14="http://schemas.microsoft.com/office/powerpoint/2010/main" val="37207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22DB-0801-6CE0-9CC0-E2EB3AD6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From now until April 28</a:t>
            </a:r>
            <a:r>
              <a:rPr lang="en-US" b="1" i="1" baseline="30000" dirty="0"/>
              <a:t>th</a:t>
            </a:r>
            <a:r>
              <a:rPr lang="en-US" b="1" i="1" dirty="0"/>
              <a:t>… 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(6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B471-B54C-BA27-444B-08A8FC60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52" y="2029167"/>
            <a:ext cx="7221291" cy="4195481"/>
          </a:xfrm>
        </p:spPr>
        <p:txBody>
          <a:bodyPr/>
          <a:lstStyle/>
          <a:p>
            <a:r>
              <a:rPr lang="en-US" sz="2800" dirty="0"/>
              <a:t>Focus on the following </a:t>
            </a:r>
            <a:r>
              <a:rPr lang="en-US" sz="2800" u="sng" dirty="0"/>
              <a:t>literacy skills</a:t>
            </a:r>
            <a:r>
              <a:rPr lang="en-US" sz="2800" dirty="0"/>
              <a:t>:  </a:t>
            </a:r>
            <a:r>
              <a:rPr lang="en-US" sz="2800" b="1" i="1" dirty="0"/>
              <a:t>word skills, main idea, assessing reliability</a:t>
            </a:r>
          </a:p>
          <a:p>
            <a:r>
              <a:rPr lang="en-US" sz="2800" dirty="0"/>
              <a:t>Use the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Pillars of Literacy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800" dirty="0"/>
              <a:t>Use the </a:t>
            </a:r>
            <a:r>
              <a:rPr lang="en-US" sz="2800" b="1" dirty="0"/>
              <a:t>NEW </a:t>
            </a:r>
            <a:r>
              <a:rPr lang="en-US" sz="2800" b="1" dirty="0">
                <a:hlinkClick r:id="rId4"/>
              </a:rPr>
              <a:t>Digital Literacy Framework</a:t>
            </a:r>
            <a:endParaRPr lang="en-US" sz="2800" b="1" dirty="0"/>
          </a:p>
          <a:p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Bitesized</a:t>
            </a:r>
            <a:r>
              <a:rPr lang="en-US" sz="2800" dirty="0"/>
              <a:t> (TEAMS Literacy Channel)</a:t>
            </a:r>
          </a:p>
          <a:p>
            <a:r>
              <a:rPr lang="en-US" sz="2800" dirty="0"/>
              <a:t>Ask me for support!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A black and orange text on a black and white background&#10;&#10;AI-generated content may be incorrect.">
            <a:extLst>
              <a:ext uri="{FF2B5EF4-FFF2-40B4-BE49-F238E27FC236}">
                <a16:creationId xmlns:a16="http://schemas.microsoft.com/office/drawing/2014/main" id="{C4D5CD7A-8D9F-983D-7B08-4E7BF6BF7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8067">
            <a:off x="7729175" y="1423177"/>
            <a:ext cx="3983540" cy="2735609"/>
          </a:xfrm>
          <a:prstGeom prst="rect">
            <a:avLst/>
          </a:prstGeom>
        </p:spPr>
      </p:pic>
      <p:pic>
        <p:nvPicPr>
          <p:cNvPr id="7" name="Picture 6" descr="A row of vertical banners with text&#10;&#10;AI-generated content may be incorrect.">
            <a:extLst>
              <a:ext uri="{FF2B5EF4-FFF2-40B4-BE49-F238E27FC236}">
                <a16:creationId xmlns:a16="http://schemas.microsoft.com/office/drawing/2014/main" id="{A739590D-137A-5F94-A2D8-DC9DF86BF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6293">
            <a:off x="7923359" y="3355967"/>
            <a:ext cx="3810269" cy="32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8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5427-F544-9A37-25E9-322A43DE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4" y="332197"/>
            <a:ext cx="4266962" cy="1447800"/>
          </a:xfrm>
        </p:spPr>
        <p:txBody>
          <a:bodyPr/>
          <a:lstStyle/>
          <a:p>
            <a:r>
              <a:rPr lang="en-US" sz="4800" b="1" dirty="0"/>
              <a:t>JANUARY</a:t>
            </a:r>
            <a:r>
              <a:rPr lang="en-US" b="1" dirty="0"/>
              <a:t> </a:t>
            </a:r>
            <a:r>
              <a:rPr lang="en-US" sz="4800" b="1" dirty="0"/>
              <a:t>2026</a:t>
            </a:r>
          </a:p>
        </p:txBody>
      </p:sp>
      <p:pic>
        <p:nvPicPr>
          <p:cNvPr id="6" name="Content Placeholder 5" descr="A newspaper with text and images&#10;&#10;AI-generated content may be incorrect.">
            <a:extLst>
              <a:ext uri="{FF2B5EF4-FFF2-40B4-BE49-F238E27FC236}">
                <a16:creationId xmlns:a16="http://schemas.microsoft.com/office/drawing/2014/main" id="{2D176F12-8D36-5292-F3C4-A1D6231C2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70854">
            <a:off x="8442909" y="680748"/>
            <a:ext cx="3295693" cy="40378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EB12C-0132-F9FA-1378-437BECEED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484" y="2148132"/>
            <a:ext cx="4798810" cy="40507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Mid-point PBA check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88</a:t>
            </a:r>
            <a:r>
              <a:rPr lang="en-US" sz="2800" dirty="0"/>
              <a:t> students in FI did the assessment (5 absent)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Topic: 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Should Canada follow Australia’s example and ban kids under 16 from accessing social media? </a:t>
            </a:r>
          </a:p>
        </p:txBody>
      </p:sp>
      <p:pic>
        <p:nvPicPr>
          <p:cNvPr id="8" name="Picture 7" descr="A screenshot of a document&#10;&#10;AI-generated content may be incorrect.">
            <a:extLst>
              <a:ext uri="{FF2B5EF4-FFF2-40B4-BE49-F238E27FC236}">
                <a16:creationId xmlns:a16="http://schemas.microsoft.com/office/drawing/2014/main" id="{02AA74F6-187D-942C-3D15-4860E009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0135">
            <a:off x="5376686" y="748579"/>
            <a:ext cx="3441236" cy="4285312"/>
          </a:xfrm>
          <a:prstGeom prst="rect">
            <a:avLst/>
          </a:prstGeom>
        </p:spPr>
      </p:pic>
      <p:pic>
        <p:nvPicPr>
          <p:cNvPr id="10" name="Picture 9" descr="A newspaper with a person holding a cell phone&#10;&#10;AI-generated content may be incorrect.">
            <a:extLst>
              <a:ext uri="{FF2B5EF4-FFF2-40B4-BE49-F238E27FC236}">
                <a16:creationId xmlns:a16="http://schemas.microsoft.com/office/drawing/2014/main" id="{73AE3570-D63E-DE1B-AED7-D769C47BD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02" y="2445408"/>
            <a:ext cx="3203113" cy="42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C907-DE8E-7FBB-08AB-A49A9F93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1" y="345839"/>
            <a:ext cx="9139156" cy="1400530"/>
          </a:xfrm>
        </p:spPr>
        <p:txBody>
          <a:bodyPr/>
          <a:lstStyle/>
          <a:p>
            <a:r>
              <a:rPr lang="en-US" b="1" dirty="0"/>
              <a:t>PBA PREP ACTIVITY (Think &amp; Share) </a:t>
            </a:r>
            <a:br>
              <a:rPr lang="en-US" dirty="0"/>
            </a:br>
            <a:r>
              <a:rPr lang="en-US" dirty="0"/>
              <a:t>*done on the same day</a:t>
            </a:r>
          </a:p>
        </p:txBody>
      </p:sp>
      <p:pic>
        <p:nvPicPr>
          <p:cNvPr id="5" name="Content Placeholder 4" descr="A diagram of a phone&#10;&#10;AI-generated content may be incorrect.">
            <a:extLst>
              <a:ext uri="{FF2B5EF4-FFF2-40B4-BE49-F238E27FC236}">
                <a16:creationId xmlns:a16="http://schemas.microsoft.com/office/drawing/2014/main" id="{51153337-EED1-0AEB-2ABF-2A165091D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51" y="2047486"/>
            <a:ext cx="6507343" cy="419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479CB-420C-4297-9FFE-74541C35C0AB}"/>
              </a:ext>
            </a:extLst>
          </p:cNvPr>
          <p:cNvSpPr txBox="1"/>
          <p:nvPr/>
        </p:nvSpPr>
        <p:spPr>
          <a:xfrm>
            <a:off x="7374577" y="2088264"/>
            <a:ext cx="448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 EXPLORED: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Why is it important to use Social Media responsibly?</a:t>
            </a:r>
          </a:p>
          <a:p>
            <a:pPr marL="342900" indent="-342900">
              <a:buAutoNum type="arabicPeriod"/>
            </a:pPr>
            <a:r>
              <a:rPr lang="en-US" sz="2400" dirty="0"/>
              <a:t>What are the benefits and challenges of using Social Media for you?</a:t>
            </a:r>
          </a:p>
          <a:p>
            <a:pPr marL="342900" indent="-342900">
              <a:buAutoNum type="arabicPeriod"/>
            </a:pPr>
            <a:r>
              <a:rPr lang="en-US" sz="2400" dirty="0"/>
              <a:t>What Social Media do you use and why?</a:t>
            </a:r>
          </a:p>
          <a:p>
            <a:pPr marL="342900" indent="-342900">
              <a:buAutoNum type="arabicPeriod"/>
            </a:pPr>
            <a:r>
              <a:rPr lang="en-US" sz="2400" dirty="0"/>
              <a:t>What does responsible use of Social Media look like?</a:t>
            </a:r>
          </a:p>
        </p:txBody>
      </p:sp>
    </p:spTree>
    <p:extLst>
      <p:ext uri="{BB962C8B-B14F-4D97-AF65-F5344CB8AC3E}">
        <p14:creationId xmlns:p14="http://schemas.microsoft.com/office/powerpoint/2010/main" val="8884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C504-D0D2-1933-9B96-5002491B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87302" cy="1400530"/>
          </a:xfrm>
        </p:spPr>
        <p:txBody>
          <a:bodyPr/>
          <a:lstStyle/>
          <a:p>
            <a:pPr algn="ctr"/>
            <a:r>
              <a:rPr lang="en-US" b="1" u="sng" dirty="0"/>
              <a:t>FALL 2025 VS. JANUARY 2026 FI DATA</a:t>
            </a:r>
          </a:p>
        </p:txBody>
      </p:sp>
      <p:pic>
        <p:nvPicPr>
          <p:cNvPr id="7" name="Content Placeholder 6" descr="A pie chart with numbers and a number of different colors&#10;&#10;AI-generated content may be incorrect.">
            <a:extLst>
              <a:ext uri="{FF2B5EF4-FFF2-40B4-BE49-F238E27FC236}">
                <a16:creationId xmlns:a16="http://schemas.microsoft.com/office/drawing/2014/main" id="{61432511-4ADD-3203-92CE-0BCCD83743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174"/>
          <a:stretch>
            <a:fillRect/>
          </a:stretch>
        </p:blipFill>
        <p:spPr>
          <a:xfrm>
            <a:off x="5522836" y="1766107"/>
            <a:ext cx="6495818" cy="4512623"/>
          </a:xfrm>
          <a:prstGeom prst="rect">
            <a:avLst/>
          </a:prstGeom>
        </p:spPr>
      </p:pic>
      <p:pic>
        <p:nvPicPr>
          <p:cNvPr id="5" name="Content Placeholder 4" descr="A pie chart with numbers and a number of different colors&#10;&#10;AI-generated content may be incorrect.">
            <a:extLst>
              <a:ext uri="{FF2B5EF4-FFF2-40B4-BE49-F238E27FC236}">
                <a16:creationId xmlns:a16="http://schemas.microsoft.com/office/drawing/2014/main" id="{58A1F23F-FF1E-0330-6056-8607B80269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346" y="1389413"/>
            <a:ext cx="5182425" cy="52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2EEC-A268-6D53-1D6B-E72CE72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FALL 2025 DATA TO JANUARY 2026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00A6CB-BA31-F1B9-A4B9-5C6ECA0A0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5621"/>
              </p:ext>
            </p:extLst>
          </p:nvPr>
        </p:nvGraphicFramePr>
        <p:xfrm>
          <a:off x="1165640" y="2178824"/>
          <a:ext cx="9892867" cy="45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8E2F78-4D20-9E9E-272E-52F723B4373F}"/>
              </a:ext>
            </a:extLst>
          </p:cNvPr>
          <p:cNvSpPr txBox="1"/>
          <p:nvPr/>
        </p:nvSpPr>
        <p:spPr>
          <a:xfrm rot="16200000" flipH="1">
            <a:off x="-47997" y="4275117"/>
            <a:ext cx="17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students</a:t>
            </a:r>
          </a:p>
        </p:txBody>
      </p:sp>
    </p:spTree>
    <p:extLst>
      <p:ext uri="{BB962C8B-B14F-4D97-AF65-F5344CB8AC3E}">
        <p14:creationId xmlns:p14="http://schemas.microsoft.com/office/powerpoint/2010/main" val="281479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F1E7-3621-9B9E-AF34-9BA8830F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86" y="833121"/>
            <a:ext cx="3401064" cy="1447800"/>
          </a:xfrm>
        </p:spPr>
        <p:txBody>
          <a:bodyPr/>
          <a:lstStyle/>
          <a:p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Some takeaways…</a:t>
            </a:r>
          </a:p>
        </p:txBody>
      </p:sp>
      <p:pic>
        <p:nvPicPr>
          <p:cNvPr id="6" name="Content Placeholder 5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FB9EB85E-8D4E-D8D3-01E6-1803DAFC1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74" y="1221474"/>
            <a:ext cx="7226539" cy="46568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341BF-D7B8-86B3-0596-646BC11C5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187" y="2618641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43%</a:t>
            </a:r>
            <a:r>
              <a:rPr lang="en-US" sz="2800" dirty="0"/>
              <a:t> of FI students scored </a:t>
            </a:r>
            <a:r>
              <a:rPr lang="en-US" sz="2800" b="1" dirty="0"/>
              <a:t>EMG or EMG/DEV</a:t>
            </a:r>
          </a:p>
        </p:txBody>
      </p:sp>
    </p:spTree>
    <p:extLst>
      <p:ext uri="{BB962C8B-B14F-4D97-AF65-F5344CB8AC3E}">
        <p14:creationId xmlns:p14="http://schemas.microsoft.com/office/powerpoint/2010/main" val="26851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11233-8287-C6E8-814D-A0D2CE6A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001-B460-CEB1-C759-3C187313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86" y="833121"/>
            <a:ext cx="3401064" cy="1447800"/>
          </a:xfrm>
        </p:spPr>
        <p:txBody>
          <a:bodyPr/>
          <a:lstStyle/>
          <a:p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Some takeaways…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2F496-5E29-17FC-D2D2-4585276F7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187" y="2618641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38% </a:t>
            </a:r>
            <a:r>
              <a:rPr lang="en-US" sz="2800" dirty="0"/>
              <a:t>of FI students scored </a:t>
            </a:r>
            <a:r>
              <a:rPr lang="en-US" sz="2800" b="1" dirty="0"/>
              <a:t>EMERGING</a:t>
            </a:r>
          </a:p>
        </p:txBody>
      </p:sp>
      <p:pic>
        <p:nvPicPr>
          <p:cNvPr id="8" name="Content Placeholder 7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BFF39483-ECE9-18F1-5A26-0CD014106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962"/>
          <a:stretch>
            <a:fillRect/>
          </a:stretch>
        </p:blipFill>
        <p:spPr>
          <a:xfrm>
            <a:off x="4102155" y="1312903"/>
            <a:ext cx="7913335" cy="48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E6FC-953B-7EAB-ED6B-AFBEA4C2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" y="609602"/>
            <a:ext cx="9252154" cy="122398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did we notice…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C0AD823-460E-8E1D-2B7E-AE7F1715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2" y="1747414"/>
            <a:ext cx="6512731" cy="4760264"/>
          </a:xfrm>
        </p:spPr>
        <p:txBody>
          <a:bodyPr>
            <a:normAutofit/>
          </a:bodyPr>
          <a:lstStyle/>
          <a:p>
            <a:r>
              <a:rPr lang="en-US" sz="2800" dirty="0"/>
              <a:t>Students continue to struggle to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identify the main idea and synthesize information</a:t>
            </a:r>
          </a:p>
          <a:p>
            <a:r>
              <a:rPr lang="en-US" sz="2800" dirty="0"/>
              <a:t>Need more practice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assessing reliability</a:t>
            </a:r>
          </a:p>
          <a:p>
            <a:r>
              <a:rPr lang="en-US" sz="2800" dirty="0"/>
              <a:t>Students continue to work through tasks quickly and not carefully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(not reading instructions correctly)</a:t>
            </a:r>
          </a:p>
          <a:p>
            <a:r>
              <a:rPr lang="en-US" sz="2800" dirty="0"/>
              <a:t>Evidence of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word skills work </a:t>
            </a:r>
            <a:r>
              <a:rPr lang="en-US" sz="2800" dirty="0"/>
              <a:t>in classes</a:t>
            </a:r>
          </a:p>
          <a:p>
            <a:endParaRPr lang="en-US" dirty="0"/>
          </a:p>
        </p:txBody>
      </p:sp>
      <p:pic>
        <p:nvPicPr>
          <p:cNvPr id="4" name="Picture 4" descr="A 3d person looking up at a magnifying glass — Stock Photo © bluecups  #22052729">
            <a:extLst>
              <a:ext uri="{FF2B5EF4-FFF2-40B4-BE49-F238E27FC236}">
                <a16:creationId xmlns:a16="http://schemas.microsoft.com/office/drawing/2014/main" id="{4EAB1A05-C242-60D6-AECE-50CBBC50C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r="-2" b="-2"/>
          <a:stretch>
            <a:fillRect/>
          </a:stretch>
        </p:blipFill>
        <p:spPr bwMode="auto">
          <a:xfrm>
            <a:off x="7361269" y="1833585"/>
            <a:ext cx="4507934" cy="34698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3DE94-A135-A1A0-A875-F5FCDDC7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NUMERACY SAMPLE ASSESSMENT IN GRADE 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490</TotalTime>
  <Words>391</Words>
  <Application>Microsoft Macintosh PowerPoint</Application>
  <PresentationFormat>Widescreen</PresentationFormat>
  <Paragraphs>52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Century Gothic</vt:lpstr>
      <vt:lpstr>Wingdings 3</vt:lpstr>
      <vt:lpstr>Ion</vt:lpstr>
      <vt:lpstr>MCROBERTS  LITERACY UPDATE </vt:lpstr>
      <vt:lpstr>JANUARY 2026</vt:lpstr>
      <vt:lpstr>PBA PREP ACTIVITY (Think &amp; Share)  *done on the same day</vt:lpstr>
      <vt:lpstr>FALL 2025 VS. JANUARY 2026 FI DATA</vt:lpstr>
      <vt:lpstr>COMPARING FALL 2025 DATA TO JANUARY 2026 DATA</vt:lpstr>
      <vt:lpstr>Some takeaways…</vt:lpstr>
      <vt:lpstr>Some takeaways…</vt:lpstr>
      <vt:lpstr>What did we notice…</vt:lpstr>
      <vt:lpstr>NUMERACY SAMPLE ASSESSMENT IN GRADE 9</vt:lpstr>
      <vt:lpstr>JANUARY 2026</vt:lpstr>
      <vt:lpstr>NUMERACY ASSESSMENT DATA</vt:lpstr>
      <vt:lpstr>WHAT DID WE NOTICE?</vt:lpstr>
      <vt:lpstr>What do we do next?</vt:lpstr>
      <vt:lpstr>From now until April 28th…  (6 weeks)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Mainville</dc:creator>
  <cp:lastModifiedBy>Julie Mainville</cp:lastModifiedBy>
  <cp:revision>1</cp:revision>
  <dcterms:created xsi:type="dcterms:W3CDTF">2026-03-01T21:49:43Z</dcterms:created>
  <dcterms:modified xsi:type="dcterms:W3CDTF">2026-03-02T05:59:54Z</dcterms:modified>
</cp:coreProperties>
</file>